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6" r:id="rId3"/>
    <p:sldId id="259" r:id="rId4"/>
    <p:sldId id="260" r:id="rId5"/>
    <p:sldId id="261" r:id="rId6"/>
    <p:sldId id="262" r:id="rId7"/>
    <p:sldId id="263" r:id="rId8"/>
    <p:sldId id="287" r:id="rId9"/>
    <p:sldId id="288" r:id="rId10"/>
    <p:sldId id="290" r:id="rId11"/>
    <p:sldId id="291" r:id="rId12"/>
    <p:sldId id="292" r:id="rId13"/>
    <p:sldId id="293" r:id="rId14"/>
    <p:sldId id="295" r:id="rId15"/>
    <p:sldId id="285" r:id="rId16"/>
    <p:sldId id="264" r:id="rId17"/>
    <p:sldId id="269" r:id="rId18"/>
    <p:sldId id="270" r:id="rId19"/>
    <p:sldId id="265" r:id="rId20"/>
    <p:sldId id="271" r:id="rId21"/>
    <p:sldId id="272" r:id="rId22"/>
    <p:sldId id="280" r:id="rId23"/>
    <p:sldId id="273" r:id="rId24"/>
    <p:sldId id="275" r:id="rId25"/>
    <p:sldId id="276" r:id="rId26"/>
    <p:sldId id="277" r:id="rId27"/>
    <p:sldId id="279" r:id="rId28"/>
    <p:sldId id="274" r:id="rId29"/>
    <p:sldId id="267" r:id="rId30"/>
    <p:sldId id="268" r:id="rId31"/>
    <p:sldId id="281" r:id="rId32"/>
    <p:sldId id="282" r:id="rId33"/>
    <p:sldId id="283" r:id="rId34"/>
    <p:sldId id="284" r:id="rId35"/>
    <p:sldId id="26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A53E2A-6C5C-4D26-9B64-8627B9931E73}"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84DA6-37A8-46E9-B148-9BE9795520AC}" type="slidenum">
              <a:rPr lang="en-US" smtClean="0"/>
              <a:t>‹#›</a:t>
            </a:fld>
            <a:endParaRPr lang="en-US"/>
          </a:p>
        </p:txBody>
      </p:sp>
    </p:spTree>
    <p:extLst>
      <p:ext uri="{BB962C8B-B14F-4D97-AF65-F5344CB8AC3E}">
        <p14:creationId xmlns:p14="http://schemas.microsoft.com/office/powerpoint/2010/main" val="1178468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53E2A-6C5C-4D26-9B64-8627B9931E73}"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84DA6-37A8-46E9-B148-9BE9795520AC}" type="slidenum">
              <a:rPr lang="en-US" smtClean="0"/>
              <a:t>‹#›</a:t>
            </a:fld>
            <a:endParaRPr lang="en-US"/>
          </a:p>
        </p:txBody>
      </p:sp>
    </p:spTree>
    <p:extLst>
      <p:ext uri="{BB962C8B-B14F-4D97-AF65-F5344CB8AC3E}">
        <p14:creationId xmlns:p14="http://schemas.microsoft.com/office/powerpoint/2010/main" val="174961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53E2A-6C5C-4D26-9B64-8627B9931E73}"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84DA6-37A8-46E9-B148-9BE9795520AC}" type="slidenum">
              <a:rPr lang="en-US" smtClean="0"/>
              <a:t>‹#›</a:t>
            </a:fld>
            <a:endParaRPr lang="en-US"/>
          </a:p>
        </p:txBody>
      </p:sp>
    </p:spTree>
    <p:extLst>
      <p:ext uri="{BB962C8B-B14F-4D97-AF65-F5344CB8AC3E}">
        <p14:creationId xmlns:p14="http://schemas.microsoft.com/office/powerpoint/2010/main" val="2146123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B3D05B-549E-4FB5-8C97-8324282E83F4}" type="datetimeFigureOut">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3A0CE0-15D5-4160-A9BC-4CC2460999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560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3D05B-549E-4FB5-8C97-8324282E83F4}" type="datetimeFigureOut">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3A0CE0-15D5-4160-A9BC-4CC2460999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866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3D05B-549E-4FB5-8C97-8324282E83F4}" type="datetimeFigureOut">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3A0CE0-15D5-4160-A9BC-4CC2460999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892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B3D05B-549E-4FB5-8C97-8324282E83F4}" type="datetimeFigureOut">
              <a:rPr lang="en-US" smtClean="0">
                <a:solidFill>
                  <a:prstClr val="black">
                    <a:tint val="75000"/>
                  </a:prstClr>
                </a:solidFill>
              </a:rPr>
              <a:pPr/>
              <a:t>1/27/2020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3A0CE0-15D5-4160-A9BC-4CC2460999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204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B3D05B-549E-4FB5-8C97-8324282E83F4}" type="datetimeFigureOut">
              <a:rPr lang="en-US" smtClean="0">
                <a:solidFill>
                  <a:prstClr val="black">
                    <a:tint val="75000"/>
                  </a:prstClr>
                </a:solidFill>
              </a:rPr>
              <a:pPr/>
              <a:t>1/27/2020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3A0CE0-15D5-4160-A9BC-4CC2460999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003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B3D05B-549E-4FB5-8C97-8324282E83F4}" type="datetimeFigureOut">
              <a:rPr lang="en-US" smtClean="0">
                <a:solidFill>
                  <a:prstClr val="black">
                    <a:tint val="75000"/>
                  </a:prstClr>
                </a:solidFill>
              </a:rPr>
              <a:pPr/>
              <a:t>1/27/2020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3A0CE0-15D5-4160-A9BC-4CC2460999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418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3D05B-549E-4FB5-8C97-8324282E83F4}" type="datetimeFigureOut">
              <a:rPr lang="en-US" smtClean="0">
                <a:solidFill>
                  <a:prstClr val="black">
                    <a:tint val="75000"/>
                  </a:prstClr>
                </a:solidFill>
              </a:rPr>
              <a:pPr/>
              <a:t>1/27/2020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3A0CE0-15D5-4160-A9BC-4CC2460999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839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3D05B-549E-4FB5-8C97-8324282E83F4}" type="datetimeFigureOut">
              <a:rPr lang="en-US" smtClean="0">
                <a:solidFill>
                  <a:prstClr val="black">
                    <a:tint val="75000"/>
                  </a:prstClr>
                </a:solidFill>
              </a:rPr>
              <a:pPr/>
              <a:t>1/27/2020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3A0CE0-15D5-4160-A9BC-4CC2460999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80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53E2A-6C5C-4D26-9B64-8627B9931E73}"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84DA6-37A8-46E9-B148-9BE9795520AC}" type="slidenum">
              <a:rPr lang="en-US" smtClean="0"/>
              <a:t>‹#›</a:t>
            </a:fld>
            <a:endParaRPr lang="en-US"/>
          </a:p>
        </p:txBody>
      </p:sp>
    </p:spTree>
    <p:extLst>
      <p:ext uri="{BB962C8B-B14F-4D97-AF65-F5344CB8AC3E}">
        <p14:creationId xmlns:p14="http://schemas.microsoft.com/office/powerpoint/2010/main" val="2011878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3D05B-549E-4FB5-8C97-8324282E83F4}" type="datetimeFigureOut">
              <a:rPr lang="en-US" smtClean="0">
                <a:solidFill>
                  <a:prstClr val="black">
                    <a:tint val="75000"/>
                  </a:prstClr>
                </a:solidFill>
              </a:rPr>
              <a:pPr/>
              <a:t>1/27/2020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3A0CE0-15D5-4160-A9BC-4CC2460999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580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3D05B-549E-4FB5-8C97-8324282E83F4}" type="datetimeFigureOut">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3A0CE0-15D5-4160-A9BC-4CC2460999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449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3D05B-549E-4FB5-8C97-8324282E83F4}" type="datetimeFigureOut">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3A0CE0-15D5-4160-A9BC-4CC2460999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719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A53E2A-6C5C-4D26-9B64-8627B9931E73}"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84DA6-37A8-46E9-B148-9BE9795520AC}" type="slidenum">
              <a:rPr lang="en-US" smtClean="0"/>
              <a:t>‹#›</a:t>
            </a:fld>
            <a:endParaRPr lang="en-US"/>
          </a:p>
        </p:txBody>
      </p:sp>
    </p:spTree>
    <p:extLst>
      <p:ext uri="{BB962C8B-B14F-4D97-AF65-F5344CB8AC3E}">
        <p14:creationId xmlns:p14="http://schemas.microsoft.com/office/powerpoint/2010/main" val="299249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A53E2A-6C5C-4D26-9B64-8627B9931E73}"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84DA6-37A8-46E9-B148-9BE9795520AC}" type="slidenum">
              <a:rPr lang="en-US" smtClean="0"/>
              <a:t>‹#›</a:t>
            </a:fld>
            <a:endParaRPr lang="en-US"/>
          </a:p>
        </p:txBody>
      </p:sp>
    </p:spTree>
    <p:extLst>
      <p:ext uri="{BB962C8B-B14F-4D97-AF65-F5344CB8AC3E}">
        <p14:creationId xmlns:p14="http://schemas.microsoft.com/office/powerpoint/2010/main" val="245697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A53E2A-6C5C-4D26-9B64-8627B9931E73}"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084DA6-37A8-46E9-B148-9BE9795520AC}" type="slidenum">
              <a:rPr lang="en-US" smtClean="0"/>
              <a:t>‹#›</a:t>
            </a:fld>
            <a:endParaRPr lang="en-US"/>
          </a:p>
        </p:txBody>
      </p:sp>
    </p:spTree>
    <p:extLst>
      <p:ext uri="{BB962C8B-B14F-4D97-AF65-F5344CB8AC3E}">
        <p14:creationId xmlns:p14="http://schemas.microsoft.com/office/powerpoint/2010/main" val="347534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A53E2A-6C5C-4D26-9B64-8627B9931E73}"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84DA6-37A8-46E9-B148-9BE9795520AC}" type="slidenum">
              <a:rPr lang="en-US" smtClean="0"/>
              <a:t>‹#›</a:t>
            </a:fld>
            <a:endParaRPr lang="en-US"/>
          </a:p>
        </p:txBody>
      </p:sp>
    </p:spTree>
    <p:extLst>
      <p:ext uri="{BB962C8B-B14F-4D97-AF65-F5344CB8AC3E}">
        <p14:creationId xmlns:p14="http://schemas.microsoft.com/office/powerpoint/2010/main" val="197957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53E2A-6C5C-4D26-9B64-8627B9931E73}"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84DA6-37A8-46E9-B148-9BE9795520AC}" type="slidenum">
              <a:rPr lang="en-US" smtClean="0"/>
              <a:t>‹#›</a:t>
            </a:fld>
            <a:endParaRPr lang="en-US"/>
          </a:p>
        </p:txBody>
      </p:sp>
    </p:spTree>
    <p:extLst>
      <p:ext uri="{BB962C8B-B14F-4D97-AF65-F5344CB8AC3E}">
        <p14:creationId xmlns:p14="http://schemas.microsoft.com/office/powerpoint/2010/main" val="4602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53E2A-6C5C-4D26-9B64-8627B9931E73}"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84DA6-37A8-46E9-B148-9BE9795520AC}" type="slidenum">
              <a:rPr lang="en-US" smtClean="0"/>
              <a:t>‹#›</a:t>
            </a:fld>
            <a:endParaRPr lang="en-US"/>
          </a:p>
        </p:txBody>
      </p:sp>
    </p:spTree>
    <p:extLst>
      <p:ext uri="{BB962C8B-B14F-4D97-AF65-F5344CB8AC3E}">
        <p14:creationId xmlns:p14="http://schemas.microsoft.com/office/powerpoint/2010/main" val="349115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53E2A-6C5C-4D26-9B64-8627B9931E73}"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84DA6-37A8-46E9-B148-9BE9795520AC}" type="slidenum">
              <a:rPr lang="en-US" smtClean="0"/>
              <a:t>‹#›</a:t>
            </a:fld>
            <a:endParaRPr lang="en-US"/>
          </a:p>
        </p:txBody>
      </p:sp>
    </p:spTree>
    <p:extLst>
      <p:ext uri="{BB962C8B-B14F-4D97-AF65-F5344CB8AC3E}">
        <p14:creationId xmlns:p14="http://schemas.microsoft.com/office/powerpoint/2010/main" val="22173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53E2A-6C5C-4D26-9B64-8627B9931E73}" type="datetimeFigureOut">
              <a:rPr lang="en-US" smtClean="0"/>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84DA6-37A8-46E9-B148-9BE9795520AC}" type="slidenum">
              <a:rPr lang="en-US" smtClean="0"/>
              <a:t>‹#›</a:t>
            </a:fld>
            <a:endParaRPr lang="en-US"/>
          </a:p>
        </p:txBody>
      </p:sp>
    </p:spTree>
    <p:extLst>
      <p:ext uri="{BB962C8B-B14F-4D97-AF65-F5344CB8AC3E}">
        <p14:creationId xmlns:p14="http://schemas.microsoft.com/office/powerpoint/2010/main" val="3700696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3D05B-549E-4FB5-8C97-8324282E83F4}" type="datetimeFigureOut">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A0CE0-15D5-4160-A9BC-4CC2460999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013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developer.mozilla.org/en-US/docs/Mozilla_event_reference/loa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w3schools.com/js/js_events.asp" TargetMode="External"/><Relationship Id="rId2" Type="http://schemas.openxmlformats.org/officeDocument/2006/relationships/hyperlink" Target="http://developer.mozilla.org/en-US/docs/Web/Even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Internet </a:t>
            </a:r>
            <a:r>
              <a:rPr lang="en-US" dirty="0" smtClean="0"/>
              <a:t>History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8455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Name Registration </a:t>
            </a:r>
            <a:endParaRPr lang="en-US" dirty="0"/>
          </a:p>
        </p:txBody>
      </p:sp>
      <p:sp>
        <p:nvSpPr>
          <p:cNvPr id="3" name="Content Placeholder 2"/>
          <p:cNvSpPr>
            <a:spLocks noGrp="1"/>
          </p:cNvSpPr>
          <p:nvPr>
            <p:ph idx="1"/>
          </p:nvPr>
        </p:nvSpPr>
        <p:spPr/>
        <p:txBody>
          <a:bodyPr>
            <a:normAutofit/>
          </a:bodyPr>
          <a:lstStyle/>
          <a:p>
            <a:r>
              <a:rPr lang="en-US" dirty="0" smtClean="0"/>
              <a:t>You need a registrar to manage your</a:t>
            </a:r>
            <a:br>
              <a:rPr lang="en-US" dirty="0" smtClean="0"/>
            </a:br>
            <a:r>
              <a:rPr lang="en-US" dirty="0" smtClean="0"/>
              <a:t>domain name registration.</a:t>
            </a:r>
          </a:p>
          <a:p>
            <a:r>
              <a:rPr lang="en-US" dirty="0" smtClean="0"/>
              <a:t>Do private registration</a:t>
            </a:r>
            <a:br>
              <a:rPr lang="en-US" dirty="0" smtClean="0"/>
            </a:br>
            <a:r>
              <a:rPr lang="en-US" dirty="0" smtClean="0"/>
              <a:t>to keep your email, phone,</a:t>
            </a:r>
            <a:br>
              <a:rPr lang="en-US" dirty="0" smtClean="0"/>
            </a:br>
            <a:r>
              <a:rPr lang="en-US" dirty="0" smtClean="0"/>
              <a:t>and mailing address private.</a:t>
            </a:r>
          </a:p>
          <a:p>
            <a:r>
              <a:rPr lang="en-US" dirty="0" smtClean="0"/>
              <a:t>You need to provide a Name Server (NS) for your domain. Typically your host will tell you which NS to use.</a:t>
            </a:r>
          </a:p>
        </p:txBody>
      </p:sp>
      <p:pic>
        <p:nvPicPr>
          <p:cNvPr id="8197" name="Picture 5"/>
          <p:cNvPicPr>
            <a:picLocks noChangeAspect="1" noChangeArrowheads="1"/>
          </p:cNvPicPr>
          <p:nvPr/>
        </p:nvPicPr>
        <p:blipFill>
          <a:blip r:embed="rId2" cstate="print"/>
          <a:srcRect/>
          <a:stretch>
            <a:fillRect/>
          </a:stretch>
        </p:blipFill>
        <p:spPr bwMode="auto">
          <a:xfrm>
            <a:off x="6553200" y="5638800"/>
            <a:ext cx="2286000" cy="876352"/>
          </a:xfrm>
          <a:prstGeom prst="rect">
            <a:avLst/>
          </a:prstGeom>
          <a:noFill/>
          <a:ln w="9525">
            <a:noFill/>
            <a:miter lim="800000"/>
            <a:headEnd/>
            <a:tailEnd/>
          </a:ln>
        </p:spPr>
      </p:pic>
      <p:pic>
        <p:nvPicPr>
          <p:cNvPr id="8198" name="Picture 6"/>
          <p:cNvPicPr>
            <a:picLocks noChangeAspect="1" noChangeArrowheads="1"/>
          </p:cNvPicPr>
          <p:nvPr/>
        </p:nvPicPr>
        <p:blipFill>
          <a:blip r:embed="rId3" cstate="print"/>
          <a:srcRect/>
          <a:stretch>
            <a:fillRect/>
          </a:stretch>
        </p:blipFill>
        <p:spPr bwMode="auto">
          <a:xfrm>
            <a:off x="5867400" y="2133600"/>
            <a:ext cx="2946400" cy="2209800"/>
          </a:xfrm>
          <a:prstGeom prst="rect">
            <a:avLst/>
          </a:prstGeom>
          <a:noFill/>
          <a:ln w="9525">
            <a:noFill/>
            <a:miter lim="800000"/>
            <a:headEnd/>
            <a:tailEnd/>
          </a:ln>
        </p:spPr>
      </p:pic>
    </p:spTree>
    <p:extLst>
      <p:ext uri="{BB962C8B-B14F-4D97-AF65-F5344CB8AC3E}">
        <p14:creationId xmlns:p14="http://schemas.microsoft.com/office/powerpoint/2010/main" val="405548802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Record Example</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600200" y="1066800"/>
            <a:ext cx="6400800" cy="5760720"/>
          </a:xfrm>
          <a:prstGeom prst="rect">
            <a:avLst/>
          </a:prstGeom>
          <a:noFill/>
          <a:ln w="9525">
            <a:noFill/>
            <a:miter lim="800000"/>
            <a:headEnd/>
            <a:tailEnd/>
          </a:ln>
        </p:spPr>
      </p:pic>
    </p:spTree>
    <p:extLst>
      <p:ext uri="{BB962C8B-B14F-4D97-AF65-F5344CB8AC3E}">
        <p14:creationId xmlns:p14="http://schemas.microsoft.com/office/powerpoint/2010/main" val="209874583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a:t>
            </a:r>
            <a:endParaRPr lang="en-US" dirty="0"/>
          </a:p>
        </p:txBody>
      </p:sp>
      <p:sp>
        <p:nvSpPr>
          <p:cNvPr id="3" name="Content Placeholder 2"/>
          <p:cNvSpPr>
            <a:spLocks noGrp="1"/>
          </p:cNvSpPr>
          <p:nvPr>
            <p:ph idx="1"/>
          </p:nvPr>
        </p:nvSpPr>
        <p:spPr>
          <a:xfrm>
            <a:off x="228600" y="1295400"/>
            <a:ext cx="8763000" cy="1447800"/>
          </a:xfrm>
        </p:spPr>
        <p:txBody>
          <a:bodyPr>
            <a:normAutofit fontScale="92500"/>
          </a:bodyPr>
          <a:lstStyle/>
          <a:p>
            <a:pPr algn="ctr">
              <a:buNone/>
            </a:pPr>
            <a:r>
              <a:rPr lang="en-US" b="1" dirty="0" err="1" smtClean="0"/>
              <a:t>HyperText</a:t>
            </a:r>
            <a:r>
              <a:rPr lang="en-US" b="1" dirty="0" smtClean="0"/>
              <a:t> Markup Language</a:t>
            </a:r>
            <a:r>
              <a:rPr lang="en-US" dirty="0" smtClean="0"/>
              <a:t> (</a:t>
            </a:r>
            <a:r>
              <a:rPr lang="en-US" b="1" dirty="0" smtClean="0"/>
              <a:t>HTML</a:t>
            </a:r>
            <a:r>
              <a:rPr lang="en-US" dirty="0" smtClean="0"/>
              <a:t>)</a:t>
            </a:r>
          </a:p>
          <a:p>
            <a:pPr algn="ctr">
              <a:buNone/>
            </a:pPr>
            <a:r>
              <a:rPr lang="en-US" dirty="0" smtClean="0"/>
              <a:t>The main markup language for displaying web pages</a:t>
            </a:r>
          </a:p>
        </p:txBody>
      </p:sp>
      <p:pic>
        <p:nvPicPr>
          <p:cNvPr id="10243" name="Picture 3"/>
          <p:cNvPicPr>
            <a:picLocks noChangeAspect="1" noChangeArrowheads="1"/>
          </p:cNvPicPr>
          <p:nvPr/>
        </p:nvPicPr>
        <p:blipFill>
          <a:blip r:embed="rId2" cstate="print"/>
          <a:srcRect/>
          <a:stretch>
            <a:fillRect/>
          </a:stretch>
        </p:blipFill>
        <p:spPr bwMode="auto">
          <a:xfrm>
            <a:off x="1828800" y="2667000"/>
            <a:ext cx="5287710" cy="3771900"/>
          </a:xfrm>
          <a:prstGeom prst="rect">
            <a:avLst/>
          </a:prstGeom>
          <a:noFill/>
          <a:ln w="9525">
            <a:noFill/>
            <a:miter lim="800000"/>
            <a:headEnd/>
            <a:tailEnd/>
          </a:ln>
        </p:spPr>
      </p:pic>
    </p:spTree>
    <p:extLst>
      <p:ext uri="{BB962C8B-B14F-4D97-AF65-F5344CB8AC3E}">
        <p14:creationId xmlns:p14="http://schemas.microsoft.com/office/powerpoint/2010/main" val="45630685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Firewall</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666875" y="1476375"/>
            <a:ext cx="5810250" cy="3905250"/>
          </a:xfrm>
          <a:prstGeom prst="rect">
            <a:avLst/>
          </a:prstGeom>
          <a:noFill/>
          <a:ln w="9525">
            <a:noFill/>
            <a:miter lim="800000"/>
            <a:headEnd/>
            <a:tailEnd/>
          </a:ln>
        </p:spPr>
      </p:pic>
    </p:spTree>
    <p:extLst>
      <p:ext uri="{BB962C8B-B14F-4D97-AF65-F5344CB8AC3E}">
        <p14:creationId xmlns:p14="http://schemas.microsoft.com/office/powerpoint/2010/main" val="386831708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HTML5 &amp; JavaScript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6056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Code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2B91AF"/>
                </a:solidFill>
                <a:latin typeface="Monaco"/>
              </a:rPr>
              <a:t>&lt;!DOCTYPE html&gt;</a:t>
            </a:r>
            <a:r>
              <a:rPr lang="en-US" dirty="0">
                <a:solidFill>
                  <a:srgbClr val="000000"/>
                </a:solidFill>
                <a:latin typeface="Monaco"/>
              </a:rPr>
              <a:t> </a:t>
            </a:r>
            <a:endParaRPr lang="en-US" dirty="0" smtClean="0">
              <a:solidFill>
                <a:srgbClr val="000000"/>
              </a:solidFill>
              <a:latin typeface="Monaco"/>
            </a:endParaRPr>
          </a:p>
          <a:p>
            <a:pPr marL="0" indent="0">
              <a:buNone/>
            </a:pPr>
            <a:r>
              <a:rPr lang="en-US" dirty="0" smtClean="0">
                <a:solidFill>
                  <a:srgbClr val="0000FF"/>
                </a:solidFill>
                <a:latin typeface="Monaco"/>
              </a:rPr>
              <a:t>&lt;</a:t>
            </a:r>
            <a:r>
              <a:rPr lang="en-US" dirty="0">
                <a:solidFill>
                  <a:srgbClr val="0000FF"/>
                </a:solidFill>
                <a:latin typeface="Monaco"/>
              </a:rPr>
              <a:t>html </a:t>
            </a:r>
            <a:r>
              <a:rPr lang="en-US" dirty="0" err="1">
                <a:solidFill>
                  <a:srgbClr val="FF0000"/>
                </a:solidFill>
                <a:latin typeface="Monaco"/>
              </a:rPr>
              <a:t>lang</a:t>
            </a:r>
            <a:r>
              <a:rPr lang="en-US" dirty="0">
                <a:solidFill>
                  <a:srgbClr val="0000FF"/>
                </a:solidFill>
                <a:latin typeface="Monaco"/>
              </a:rPr>
              <a:t>=</a:t>
            </a:r>
            <a:r>
              <a:rPr lang="en-US" dirty="0">
                <a:solidFill>
                  <a:srgbClr val="A31515"/>
                </a:solidFill>
                <a:latin typeface="Monaco"/>
              </a:rPr>
              <a:t>"</a:t>
            </a:r>
            <a:r>
              <a:rPr lang="en-US" dirty="0" err="1">
                <a:solidFill>
                  <a:srgbClr val="A31515"/>
                </a:solidFill>
                <a:latin typeface="Monaco"/>
              </a:rPr>
              <a:t>en</a:t>
            </a:r>
            <a:r>
              <a:rPr lang="en-US" dirty="0">
                <a:solidFill>
                  <a:srgbClr val="A31515"/>
                </a:solidFill>
                <a:latin typeface="Monaco"/>
              </a:rPr>
              <a:t>"</a:t>
            </a:r>
            <a:r>
              <a:rPr lang="en-US" dirty="0">
                <a:solidFill>
                  <a:srgbClr val="0000FF"/>
                </a:solidFill>
                <a:latin typeface="Monaco"/>
              </a:rPr>
              <a:t>&gt;</a:t>
            </a:r>
            <a:r>
              <a:rPr lang="en-US" dirty="0">
                <a:solidFill>
                  <a:srgbClr val="000000"/>
                </a:solidFill>
                <a:latin typeface="Monaco"/>
              </a:rPr>
              <a:t> </a:t>
            </a:r>
            <a:endParaRPr lang="en-US" dirty="0" smtClean="0">
              <a:solidFill>
                <a:srgbClr val="000000"/>
              </a:solidFill>
              <a:latin typeface="Monaco"/>
            </a:endParaRPr>
          </a:p>
          <a:p>
            <a:pPr marL="0" indent="0">
              <a:buNone/>
            </a:pPr>
            <a:r>
              <a:rPr lang="en-US" dirty="0" smtClean="0">
                <a:solidFill>
                  <a:srgbClr val="0000FF"/>
                </a:solidFill>
                <a:latin typeface="Monaco"/>
              </a:rPr>
              <a:t>&lt;</a:t>
            </a:r>
            <a:r>
              <a:rPr lang="en-US" dirty="0">
                <a:solidFill>
                  <a:srgbClr val="0000FF"/>
                </a:solidFill>
                <a:latin typeface="Monaco"/>
              </a:rPr>
              <a:t>head&gt;</a:t>
            </a:r>
            <a:r>
              <a:rPr lang="en-US" dirty="0">
                <a:solidFill>
                  <a:srgbClr val="000000"/>
                </a:solidFill>
                <a:latin typeface="Monaco"/>
              </a:rPr>
              <a:t> </a:t>
            </a:r>
            <a:endParaRPr lang="en-US" dirty="0" smtClean="0">
              <a:solidFill>
                <a:srgbClr val="000000"/>
              </a:solidFill>
              <a:latin typeface="Monaco"/>
            </a:endParaRPr>
          </a:p>
          <a:p>
            <a:pPr marL="0" indent="0">
              <a:buNone/>
            </a:pPr>
            <a:r>
              <a:rPr lang="en-US" dirty="0" smtClean="0">
                <a:solidFill>
                  <a:srgbClr val="000000"/>
                </a:solidFill>
                <a:latin typeface="Monaco"/>
              </a:rPr>
              <a:t>	</a:t>
            </a:r>
            <a:r>
              <a:rPr lang="en-US" dirty="0" smtClean="0">
                <a:solidFill>
                  <a:srgbClr val="0000FF"/>
                </a:solidFill>
                <a:latin typeface="Monaco"/>
              </a:rPr>
              <a:t>&lt;meta </a:t>
            </a:r>
            <a:r>
              <a:rPr lang="en-US" dirty="0" smtClean="0">
                <a:solidFill>
                  <a:srgbClr val="FF0000"/>
                </a:solidFill>
                <a:latin typeface="Monaco"/>
              </a:rPr>
              <a:t>charset</a:t>
            </a:r>
            <a:r>
              <a:rPr lang="en-US" dirty="0" smtClean="0">
                <a:solidFill>
                  <a:srgbClr val="0000FF"/>
                </a:solidFill>
                <a:latin typeface="Monaco"/>
              </a:rPr>
              <a:t>=</a:t>
            </a:r>
            <a:r>
              <a:rPr lang="en-US" dirty="0" smtClean="0">
                <a:solidFill>
                  <a:srgbClr val="A31515"/>
                </a:solidFill>
                <a:latin typeface="Monaco"/>
              </a:rPr>
              <a:t>"utf-8"</a:t>
            </a:r>
            <a:r>
              <a:rPr lang="en-US" dirty="0" smtClean="0">
                <a:solidFill>
                  <a:srgbClr val="0000FF"/>
                </a:solidFill>
                <a:latin typeface="Monaco"/>
              </a:rPr>
              <a:t>&gt;</a:t>
            </a:r>
            <a:r>
              <a:rPr lang="en-US" dirty="0" smtClean="0">
                <a:solidFill>
                  <a:srgbClr val="000000"/>
                </a:solidFill>
                <a:latin typeface="Monaco"/>
              </a:rPr>
              <a:t> 				</a:t>
            </a:r>
            <a:r>
              <a:rPr lang="en-US" dirty="0" smtClean="0">
                <a:solidFill>
                  <a:srgbClr val="0000FF"/>
                </a:solidFill>
                <a:latin typeface="Monaco"/>
              </a:rPr>
              <a:t>&lt;title&gt;</a:t>
            </a:r>
            <a:r>
              <a:rPr lang="en-US" dirty="0" smtClean="0">
                <a:solidFill>
                  <a:srgbClr val="000000"/>
                </a:solidFill>
                <a:latin typeface="Monaco"/>
              </a:rPr>
              <a:t>Sample Page</a:t>
            </a:r>
            <a:r>
              <a:rPr lang="en-US" dirty="0" smtClean="0">
                <a:solidFill>
                  <a:srgbClr val="0000FF"/>
                </a:solidFill>
                <a:latin typeface="Monaco"/>
              </a:rPr>
              <a:t>&lt;/title&gt;</a:t>
            </a:r>
            <a:endParaRPr lang="en-US" dirty="0" smtClean="0">
              <a:solidFill>
                <a:srgbClr val="000000"/>
              </a:solidFill>
              <a:latin typeface="Monaco"/>
            </a:endParaRPr>
          </a:p>
          <a:p>
            <a:pPr marL="0" indent="0">
              <a:buNone/>
            </a:pPr>
            <a:r>
              <a:rPr lang="en-US" dirty="0" smtClean="0">
                <a:solidFill>
                  <a:srgbClr val="0000FF"/>
                </a:solidFill>
                <a:latin typeface="Monaco"/>
              </a:rPr>
              <a:t>&lt;/</a:t>
            </a:r>
            <a:r>
              <a:rPr lang="en-US" dirty="0">
                <a:solidFill>
                  <a:srgbClr val="0000FF"/>
                </a:solidFill>
                <a:latin typeface="Monaco"/>
              </a:rPr>
              <a:t>head&gt;</a:t>
            </a:r>
            <a:r>
              <a:rPr lang="en-US" dirty="0">
                <a:solidFill>
                  <a:srgbClr val="000000"/>
                </a:solidFill>
                <a:latin typeface="Monaco"/>
              </a:rPr>
              <a:t> </a:t>
            </a:r>
            <a:endParaRPr lang="en-US" dirty="0" smtClean="0">
              <a:solidFill>
                <a:srgbClr val="000000"/>
              </a:solidFill>
              <a:latin typeface="Monaco"/>
            </a:endParaRPr>
          </a:p>
          <a:p>
            <a:pPr marL="0" indent="0">
              <a:buNone/>
            </a:pPr>
            <a:r>
              <a:rPr lang="en-US" dirty="0" smtClean="0">
                <a:solidFill>
                  <a:srgbClr val="0000FF"/>
                </a:solidFill>
                <a:latin typeface="Monaco"/>
              </a:rPr>
              <a:t>&lt;</a:t>
            </a:r>
            <a:r>
              <a:rPr lang="en-US" dirty="0">
                <a:solidFill>
                  <a:srgbClr val="0000FF"/>
                </a:solidFill>
                <a:latin typeface="Monaco"/>
              </a:rPr>
              <a:t>body</a:t>
            </a:r>
            <a:r>
              <a:rPr lang="en-US" dirty="0" smtClean="0">
                <a:solidFill>
                  <a:srgbClr val="0000FF"/>
                </a:solidFill>
                <a:latin typeface="Monaco"/>
              </a:rPr>
              <a:t>&gt;</a:t>
            </a:r>
            <a:endParaRPr lang="en-US" dirty="0" smtClean="0">
              <a:solidFill>
                <a:srgbClr val="000000"/>
              </a:solidFill>
              <a:latin typeface="Monaco"/>
            </a:endParaRPr>
          </a:p>
          <a:p>
            <a:pPr marL="0" indent="0">
              <a:buNone/>
            </a:pPr>
            <a:r>
              <a:rPr lang="en-US" dirty="0" smtClean="0">
                <a:solidFill>
                  <a:srgbClr val="000000"/>
                </a:solidFill>
                <a:latin typeface="Monaco"/>
              </a:rPr>
              <a:t>	</a:t>
            </a:r>
            <a:r>
              <a:rPr lang="en-US" dirty="0" smtClean="0">
                <a:solidFill>
                  <a:srgbClr val="0000FF"/>
                </a:solidFill>
                <a:latin typeface="Monaco"/>
              </a:rPr>
              <a:t>&lt;</a:t>
            </a:r>
            <a:r>
              <a:rPr lang="en-US" dirty="0">
                <a:solidFill>
                  <a:srgbClr val="0000FF"/>
                </a:solidFill>
                <a:latin typeface="Monaco"/>
              </a:rPr>
              <a:t>p&gt;</a:t>
            </a:r>
            <a:r>
              <a:rPr lang="en-US" dirty="0">
                <a:solidFill>
                  <a:srgbClr val="000000"/>
                </a:solidFill>
                <a:latin typeface="Monaco"/>
              </a:rPr>
              <a:t>Hello World</a:t>
            </a:r>
            <a:r>
              <a:rPr lang="en-US" dirty="0">
                <a:solidFill>
                  <a:srgbClr val="0000FF"/>
                </a:solidFill>
                <a:latin typeface="Monaco"/>
              </a:rPr>
              <a:t>&lt;/p</a:t>
            </a:r>
            <a:r>
              <a:rPr lang="en-US" dirty="0" smtClean="0">
                <a:solidFill>
                  <a:srgbClr val="0000FF"/>
                </a:solidFill>
                <a:latin typeface="Monaco"/>
              </a:rPr>
              <a:t>&gt;</a:t>
            </a:r>
            <a:endParaRPr lang="en-US" dirty="0" smtClean="0">
              <a:solidFill>
                <a:srgbClr val="000000"/>
              </a:solidFill>
              <a:latin typeface="Monaco"/>
            </a:endParaRPr>
          </a:p>
          <a:p>
            <a:pPr marL="0" indent="0">
              <a:buNone/>
            </a:pPr>
            <a:r>
              <a:rPr lang="en-US" dirty="0" smtClean="0">
                <a:solidFill>
                  <a:srgbClr val="0000FF"/>
                </a:solidFill>
                <a:latin typeface="Monaco"/>
              </a:rPr>
              <a:t>&lt;/</a:t>
            </a:r>
            <a:r>
              <a:rPr lang="en-US" dirty="0">
                <a:solidFill>
                  <a:srgbClr val="0000FF"/>
                </a:solidFill>
                <a:latin typeface="Monaco"/>
              </a:rPr>
              <a:t>body&gt;</a:t>
            </a:r>
            <a:r>
              <a:rPr lang="en-US" dirty="0">
                <a:solidFill>
                  <a:srgbClr val="000000"/>
                </a:solidFill>
                <a:latin typeface="Monaco"/>
              </a:rPr>
              <a:t> </a:t>
            </a:r>
            <a:endParaRPr lang="en-US" dirty="0" smtClean="0">
              <a:solidFill>
                <a:srgbClr val="000000"/>
              </a:solidFill>
              <a:latin typeface="Monaco"/>
            </a:endParaRPr>
          </a:p>
          <a:p>
            <a:pPr marL="0" indent="0">
              <a:buNone/>
            </a:pPr>
            <a:r>
              <a:rPr lang="en-US" dirty="0" smtClean="0">
                <a:solidFill>
                  <a:srgbClr val="0000FF"/>
                </a:solidFill>
                <a:latin typeface="Monaco"/>
              </a:rPr>
              <a:t>&lt;/</a:t>
            </a:r>
            <a:r>
              <a:rPr lang="en-US" dirty="0">
                <a:solidFill>
                  <a:srgbClr val="0000FF"/>
                </a:solidFill>
                <a:latin typeface="Monaco"/>
              </a:rPr>
              <a:t>html&gt;</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267200"/>
            <a:ext cx="2743200" cy="2300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932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solidFill>
                  <a:srgbClr val="2B91AF"/>
                </a:solidFill>
                <a:latin typeface="Monaco"/>
              </a:rPr>
              <a:t>&lt;!DOCTYPE html&gt;</a:t>
            </a:r>
            <a:r>
              <a:rPr lang="en-US" dirty="0">
                <a:solidFill>
                  <a:srgbClr val="000000"/>
                </a:solidFill>
                <a:latin typeface="Monaco"/>
              </a:rPr>
              <a:t> </a:t>
            </a:r>
          </a:p>
        </p:txBody>
      </p:sp>
      <p:sp>
        <p:nvSpPr>
          <p:cNvPr id="3" name="Content Placeholder 2"/>
          <p:cNvSpPr>
            <a:spLocks noGrp="1"/>
          </p:cNvSpPr>
          <p:nvPr>
            <p:ph idx="1"/>
          </p:nvPr>
        </p:nvSpPr>
        <p:spPr/>
        <p:txBody>
          <a:bodyPr/>
          <a:lstStyle/>
          <a:p>
            <a:r>
              <a:rPr lang="en-US" dirty="0"/>
              <a:t>The &lt;!DOCTYPE&gt; declaration is not an HTML tag; it is an instruction to the web browser about what version of HTML the page is written in</a:t>
            </a:r>
            <a:r>
              <a:rPr lang="en-US" dirty="0" smtClean="0"/>
              <a:t>.</a:t>
            </a:r>
          </a:p>
          <a:p>
            <a:r>
              <a:rPr lang="en-US" dirty="0"/>
              <a:t>In HTML5 there is only </a:t>
            </a:r>
            <a:r>
              <a:rPr lang="en-US" dirty="0" smtClean="0"/>
              <a:t>one</a:t>
            </a:r>
            <a:r>
              <a:rPr lang="en-US" dirty="0"/>
              <a:t> </a:t>
            </a:r>
            <a:r>
              <a:rPr lang="en-US" dirty="0" smtClean="0"/>
              <a:t>type of declaration</a:t>
            </a:r>
          </a:p>
          <a:p>
            <a:pPr marL="0" indent="0">
              <a:buNone/>
            </a:pPr>
            <a:r>
              <a:rPr lang="en-US" dirty="0" smtClean="0"/>
              <a:t>	&lt;!</a:t>
            </a:r>
            <a:r>
              <a:rPr lang="en-US" dirty="0"/>
              <a:t>DOCTYPE html&gt; </a:t>
            </a:r>
          </a:p>
          <a:p>
            <a:endParaRPr lang="en-US" dirty="0"/>
          </a:p>
        </p:txBody>
      </p:sp>
    </p:spTree>
    <p:extLst>
      <p:ext uri="{BB962C8B-B14F-4D97-AF65-F5344CB8AC3E}">
        <p14:creationId xmlns:p14="http://schemas.microsoft.com/office/powerpoint/2010/main" val="2775634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solidFill>
                  <a:srgbClr val="0000FF"/>
                </a:solidFill>
                <a:latin typeface="Monaco"/>
              </a:rPr>
              <a:t>&lt;head&gt;</a:t>
            </a:r>
            <a:r>
              <a:rPr lang="en-US" dirty="0">
                <a:solidFill>
                  <a:srgbClr val="000000"/>
                </a:solidFill>
                <a:latin typeface="Monaco"/>
              </a:rPr>
              <a:t> </a:t>
            </a:r>
          </a:p>
        </p:txBody>
      </p:sp>
      <p:sp>
        <p:nvSpPr>
          <p:cNvPr id="3" name="Content Placeholder 2"/>
          <p:cNvSpPr>
            <a:spLocks noGrp="1"/>
          </p:cNvSpPr>
          <p:nvPr>
            <p:ph idx="1"/>
          </p:nvPr>
        </p:nvSpPr>
        <p:spPr/>
        <p:txBody>
          <a:bodyPr/>
          <a:lstStyle/>
          <a:p>
            <a:r>
              <a:rPr lang="en-US" dirty="0"/>
              <a:t>The &lt;head&gt; element is a container for all the head elements.</a:t>
            </a:r>
          </a:p>
          <a:p>
            <a:r>
              <a:rPr lang="en-US" dirty="0"/>
              <a:t>The &lt;head&gt; element can include a title for the document, scripts, styles, meta information, and more.</a:t>
            </a:r>
          </a:p>
          <a:p>
            <a:pPr marL="0" indent="0">
              <a:buNone/>
            </a:pPr>
            <a:endParaRPr lang="en-US" dirty="0"/>
          </a:p>
        </p:txBody>
      </p:sp>
    </p:spTree>
    <p:extLst>
      <p:ext uri="{BB962C8B-B14F-4D97-AF65-F5344CB8AC3E}">
        <p14:creationId xmlns:p14="http://schemas.microsoft.com/office/powerpoint/2010/main" val="3224908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latin typeface="Monaco"/>
              </a:rPr>
              <a:t>&lt;meta </a:t>
            </a:r>
            <a:r>
              <a:rPr lang="en-US" dirty="0">
                <a:solidFill>
                  <a:srgbClr val="FF0000"/>
                </a:solidFill>
                <a:latin typeface="Monaco"/>
              </a:rPr>
              <a:t>charset</a:t>
            </a:r>
            <a:r>
              <a:rPr lang="en-US" dirty="0">
                <a:solidFill>
                  <a:srgbClr val="0000FF"/>
                </a:solidFill>
                <a:latin typeface="Monaco"/>
              </a:rPr>
              <a:t>=</a:t>
            </a:r>
            <a:r>
              <a:rPr lang="en-US" dirty="0">
                <a:solidFill>
                  <a:srgbClr val="A31515"/>
                </a:solidFill>
                <a:latin typeface="Monaco"/>
              </a:rPr>
              <a:t>"utf-8"</a:t>
            </a:r>
            <a:r>
              <a:rPr lang="en-US" dirty="0">
                <a:solidFill>
                  <a:srgbClr val="0000FF"/>
                </a:solidFill>
                <a:latin typeface="Monaco"/>
              </a:rPr>
              <a:t>&gt;</a:t>
            </a:r>
            <a:endParaRPr lang="en-US" dirty="0"/>
          </a:p>
        </p:txBody>
      </p:sp>
      <p:sp>
        <p:nvSpPr>
          <p:cNvPr id="3" name="Content Placeholder 2"/>
          <p:cNvSpPr>
            <a:spLocks noGrp="1"/>
          </p:cNvSpPr>
          <p:nvPr>
            <p:ph idx="1"/>
          </p:nvPr>
        </p:nvSpPr>
        <p:spPr/>
        <p:txBody>
          <a:bodyPr/>
          <a:lstStyle/>
          <a:p>
            <a:r>
              <a:rPr lang="en-US" b="1" dirty="0"/>
              <a:t>UTF-8</a:t>
            </a:r>
            <a:r>
              <a:rPr lang="en-US" dirty="0"/>
              <a:t> is a compromise character encoding that can be as compact as ASCII (if the file is just plain English text) but can also contain any </a:t>
            </a:r>
            <a:r>
              <a:rPr lang="en-US" dirty="0" err="1"/>
              <a:t>unicode</a:t>
            </a:r>
            <a:r>
              <a:rPr lang="en-US" dirty="0"/>
              <a:t> characters (with some increase in file size). UTF stands for Unicode Transformation Format. The '8' means it uses 8-bit blocks to represent a character.</a:t>
            </a:r>
          </a:p>
        </p:txBody>
      </p:sp>
    </p:spTree>
    <p:extLst>
      <p:ext uri="{BB962C8B-B14F-4D97-AF65-F5344CB8AC3E}">
        <p14:creationId xmlns:p14="http://schemas.microsoft.com/office/powerpoint/2010/main" val="3948284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FF"/>
                </a:solidFill>
                <a:latin typeface="Monaco"/>
              </a:rPr>
              <a:t>&lt;body</a:t>
            </a:r>
            <a:r>
              <a:rPr lang="en-US" dirty="0" smtClean="0">
                <a:solidFill>
                  <a:srgbClr val="0000FF"/>
                </a:solidFill>
                <a:latin typeface="Monaco"/>
              </a:rPr>
              <a:t>&gt;</a:t>
            </a:r>
            <a:endParaRPr lang="en-US" dirty="0"/>
          </a:p>
        </p:txBody>
      </p:sp>
      <p:sp>
        <p:nvSpPr>
          <p:cNvPr id="3" name="Content Placeholder 2"/>
          <p:cNvSpPr>
            <a:spLocks noGrp="1"/>
          </p:cNvSpPr>
          <p:nvPr>
            <p:ph idx="1"/>
          </p:nvPr>
        </p:nvSpPr>
        <p:spPr/>
        <p:txBody>
          <a:bodyPr/>
          <a:lstStyle/>
          <a:p>
            <a:r>
              <a:rPr lang="en-US" dirty="0"/>
              <a:t>The &lt;body&gt; tag defines the document's body.</a:t>
            </a:r>
          </a:p>
          <a:p>
            <a:r>
              <a:rPr lang="en-US" dirty="0"/>
              <a:t>The &lt;body&gt; element contains all the contents of an HTML document, such as text, hyperlinks, images, tables, lists, etc</a:t>
            </a:r>
            <a:r>
              <a:rPr lang="en-US" dirty="0" smtClean="0"/>
              <a:t>.</a:t>
            </a:r>
            <a:endParaRPr lang="en-US" dirty="0"/>
          </a:p>
        </p:txBody>
      </p:sp>
    </p:spTree>
    <p:extLst>
      <p:ext uri="{BB962C8B-B14F-4D97-AF65-F5344CB8AC3E}">
        <p14:creationId xmlns:p14="http://schemas.microsoft.com/office/powerpoint/2010/main" val="1267675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HyperText</a:t>
            </a:r>
            <a:r>
              <a:rPr lang="en-US" dirty="0" smtClean="0"/>
              <a:t> System</a:t>
            </a:r>
            <a:endParaRPr lang="en-US" dirty="0"/>
          </a:p>
        </p:txBody>
      </p:sp>
      <p:pic>
        <p:nvPicPr>
          <p:cNvPr id="1026" name="Picture 2" descr="https://upload.wikimedia.org/wikipedia/commons/thumb/c/cd/HypertextEditingSystemConsoleBrownUniv1969.jpg/1280px-HypertextEditingSystemConsoleBrownUniv19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5910766" cy="454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851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latin typeface="Monaco"/>
              </a:rPr>
              <a:t>&lt;p&gt;</a:t>
            </a:r>
            <a:endParaRPr lang="en-US" dirty="0"/>
          </a:p>
        </p:txBody>
      </p:sp>
      <p:sp>
        <p:nvSpPr>
          <p:cNvPr id="3" name="Content Placeholder 2"/>
          <p:cNvSpPr>
            <a:spLocks noGrp="1"/>
          </p:cNvSpPr>
          <p:nvPr>
            <p:ph idx="1"/>
          </p:nvPr>
        </p:nvSpPr>
        <p:spPr/>
        <p:txBody>
          <a:bodyPr/>
          <a:lstStyle/>
          <a:p>
            <a:r>
              <a:rPr lang="en-US" dirty="0"/>
              <a:t>The &lt;p&gt; tag defines a paragraph.</a:t>
            </a:r>
          </a:p>
        </p:txBody>
      </p:sp>
    </p:spTree>
    <p:extLst>
      <p:ext uri="{BB962C8B-B14F-4D97-AF65-F5344CB8AC3E}">
        <p14:creationId xmlns:p14="http://schemas.microsoft.com/office/powerpoint/2010/main" val="2565907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on the screen</a:t>
            </a:r>
            <a:endParaRPr lang="en-US" dirty="0"/>
          </a:p>
        </p:txBody>
      </p:sp>
      <p:sp>
        <p:nvSpPr>
          <p:cNvPr id="3" name="Content Placeholder 2"/>
          <p:cNvSpPr>
            <a:spLocks noGrp="1"/>
          </p:cNvSpPr>
          <p:nvPr>
            <p:ph idx="1"/>
          </p:nvPr>
        </p:nvSpPr>
        <p:spPr/>
        <p:txBody>
          <a:bodyPr/>
          <a:lstStyle/>
          <a:p>
            <a:r>
              <a:rPr lang="en-US" dirty="0" smtClean="0"/>
              <a:t>We will be using a Canvas to draw to the screen.</a:t>
            </a:r>
            <a:endParaRPr lang="en-US" dirty="0"/>
          </a:p>
        </p:txBody>
      </p:sp>
    </p:spTree>
    <p:extLst>
      <p:ext uri="{BB962C8B-B14F-4D97-AF65-F5344CB8AC3E}">
        <p14:creationId xmlns:p14="http://schemas.microsoft.com/office/powerpoint/2010/main" val="3398579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Canvas for a game</a:t>
            </a:r>
            <a:endParaRPr lang="en-US" dirty="0"/>
          </a:p>
        </p:txBody>
      </p:sp>
      <p:sp>
        <p:nvSpPr>
          <p:cNvPr id="3" name="Content Placeholder 2"/>
          <p:cNvSpPr>
            <a:spLocks noGrp="1"/>
          </p:cNvSpPr>
          <p:nvPr>
            <p:ph idx="1"/>
          </p:nvPr>
        </p:nvSpPr>
        <p:spPr>
          <a:xfrm>
            <a:off x="457200" y="1600200"/>
            <a:ext cx="8534400" cy="5105399"/>
          </a:xfrm>
        </p:spPr>
        <p:txBody>
          <a:bodyPr>
            <a:noAutofit/>
          </a:bodyPr>
          <a:lstStyle/>
          <a:p>
            <a:pPr marL="0" indent="0">
              <a:buNone/>
            </a:pPr>
            <a:r>
              <a:rPr lang="en-US" sz="2000" dirty="0">
                <a:solidFill>
                  <a:srgbClr val="2B91AF"/>
                </a:solidFill>
                <a:latin typeface="Monaco"/>
              </a:rPr>
              <a:t>&lt;!DOCTYPE html</a:t>
            </a:r>
            <a:r>
              <a:rPr lang="en-US" sz="2000" dirty="0" smtClean="0">
                <a:solidFill>
                  <a:srgbClr val="2B91AF"/>
                </a:solidFill>
                <a:latin typeface="Monaco"/>
              </a:rPr>
              <a:t>&gt;</a:t>
            </a:r>
            <a:endParaRPr lang="en-US" sz="2000" dirty="0" smtClean="0">
              <a:solidFill>
                <a:srgbClr val="000000"/>
              </a:solidFill>
              <a:latin typeface="Monaco"/>
            </a:endParaRPr>
          </a:p>
          <a:p>
            <a:pPr marL="0" indent="0">
              <a:buNone/>
            </a:pPr>
            <a:r>
              <a:rPr lang="en-US" sz="2000" dirty="0" smtClean="0">
                <a:solidFill>
                  <a:srgbClr val="0000FF"/>
                </a:solidFill>
                <a:latin typeface="Monaco"/>
              </a:rPr>
              <a:t>&lt;</a:t>
            </a:r>
            <a:r>
              <a:rPr lang="en-US" sz="2000" dirty="0">
                <a:solidFill>
                  <a:srgbClr val="0000FF"/>
                </a:solidFill>
                <a:latin typeface="Monaco"/>
              </a:rPr>
              <a:t>html </a:t>
            </a:r>
            <a:r>
              <a:rPr lang="en-US" sz="2000" dirty="0" err="1">
                <a:solidFill>
                  <a:srgbClr val="FF0000"/>
                </a:solidFill>
                <a:latin typeface="Monaco"/>
              </a:rPr>
              <a:t>lang</a:t>
            </a:r>
            <a:r>
              <a:rPr lang="en-US" sz="2000" dirty="0">
                <a:solidFill>
                  <a:srgbClr val="0000FF"/>
                </a:solidFill>
                <a:latin typeface="Monaco"/>
              </a:rPr>
              <a:t>=</a:t>
            </a:r>
            <a:r>
              <a:rPr lang="en-US" sz="2000" dirty="0">
                <a:solidFill>
                  <a:srgbClr val="A31515"/>
                </a:solidFill>
                <a:latin typeface="Monaco"/>
              </a:rPr>
              <a:t>"</a:t>
            </a:r>
            <a:r>
              <a:rPr lang="en-US" sz="2000" dirty="0" err="1">
                <a:solidFill>
                  <a:srgbClr val="A31515"/>
                </a:solidFill>
                <a:latin typeface="Monaco"/>
              </a:rPr>
              <a:t>en</a:t>
            </a:r>
            <a:r>
              <a:rPr lang="en-US" sz="2000" dirty="0" smtClean="0">
                <a:solidFill>
                  <a:srgbClr val="A31515"/>
                </a:solidFill>
                <a:latin typeface="Monaco"/>
              </a:rPr>
              <a:t>"</a:t>
            </a:r>
            <a:r>
              <a:rPr lang="en-US" sz="2000" dirty="0" smtClean="0">
                <a:solidFill>
                  <a:srgbClr val="0000FF"/>
                </a:solidFill>
                <a:latin typeface="Monaco"/>
              </a:rPr>
              <a:t>&gt;</a:t>
            </a:r>
            <a:endParaRPr lang="en-US" sz="2000" dirty="0" smtClean="0">
              <a:solidFill>
                <a:srgbClr val="000000"/>
              </a:solidFill>
              <a:latin typeface="Monaco"/>
            </a:endParaRPr>
          </a:p>
          <a:p>
            <a:pPr marL="0" indent="0">
              <a:buNone/>
            </a:pPr>
            <a:r>
              <a:rPr lang="en-US" sz="2000" dirty="0" smtClean="0">
                <a:solidFill>
                  <a:srgbClr val="0000FF"/>
                </a:solidFill>
                <a:latin typeface="Monaco"/>
              </a:rPr>
              <a:t>&lt;</a:t>
            </a:r>
            <a:r>
              <a:rPr lang="en-US" sz="2000" dirty="0">
                <a:solidFill>
                  <a:srgbClr val="0000FF"/>
                </a:solidFill>
                <a:latin typeface="Monaco"/>
              </a:rPr>
              <a:t>head</a:t>
            </a:r>
            <a:r>
              <a:rPr lang="en-US" sz="2000" dirty="0" smtClean="0">
                <a:solidFill>
                  <a:srgbClr val="0000FF"/>
                </a:solidFill>
                <a:latin typeface="Monaco"/>
              </a:rPr>
              <a:t>&gt;</a:t>
            </a:r>
            <a:endParaRPr lang="en-US" sz="2000" dirty="0" smtClean="0">
              <a:solidFill>
                <a:srgbClr val="000000"/>
              </a:solidFill>
              <a:latin typeface="Monaco"/>
            </a:endParaRPr>
          </a:p>
          <a:p>
            <a:pPr marL="0" indent="0">
              <a:buNone/>
            </a:pPr>
            <a:r>
              <a:rPr lang="en-US" sz="2000" dirty="0" smtClean="0">
                <a:solidFill>
                  <a:srgbClr val="0000FF"/>
                </a:solidFill>
                <a:latin typeface="Monaco"/>
              </a:rPr>
              <a:t>   &lt;</a:t>
            </a:r>
            <a:r>
              <a:rPr lang="en-US" sz="2000" dirty="0">
                <a:solidFill>
                  <a:srgbClr val="0000FF"/>
                </a:solidFill>
                <a:latin typeface="Monaco"/>
              </a:rPr>
              <a:t>meta </a:t>
            </a:r>
            <a:r>
              <a:rPr lang="en-US" sz="2000" dirty="0">
                <a:solidFill>
                  <a:srgbClr val="FF0000"/>
                </a:solidFill>
                <a:latin typeface="Monaco"/>
              </a:rPr>
              <a:t>charset</a:t>
            </a:r>
            <a:r>
              <a:rPr lang="en-US" sz="2000" dirty="0">
                <a:solidFill>
                  <a:srgbClr val="0000FF"/>
                </a:solidFill>
                <a:latin typeface="Monaco"/>
              </a:rPr>
              <a:t>=</a:t>
            </a:r>
            <a:r>
              <a:rPr lang="en-US" sz="2000" dirty="0">
                <a:solidFill>
                  <a:srgbClr val="A31515"/>
                </a:solidFill>
                <a:latin typeface="Monaco"/>
              </a:rPr>
              <a:t>"utf-8</a:t>
            </a:r>
            <a:r>
              <a:rPr lang="en-US" sz="2000" dirty="0" smtClean="0">
                <a:solidFill>
                  <a:srgbClr val="A31515"/>
                </a:solidFill>
                <a:latin typeface="Monaco"/>
              </a:rPr>
              <a:t>"</a:t>
            </a:r>
            <a:r>
              <a:rPr lang="en-US" sz="2000" dirty="0" smtClean="0">
                <a:solidFill>
                  <a:srgbClr val="0000FF"/>
                </a:solidFill>
                <a:latin typeface="Monaco"/>
              </a:rPr>
              <a:t>&gt;</a:t>
            </a:r>
            <a:endParaRPr lang="en-US" sz="2000" dirty="0" smtClean="0">
              <a:solidFill>
                <a:srgbClr val="000000"/>
              </a:solidFill>
              <a:latin typeface="Monaco"/>
            </a:endParaRPr>
          </a:p>
          <a:p>
            <a:pPr marL="0" indent="0">
              <a:buNone/>
            </a:pPr>
            <a:r>
              <a:rPr lang="en-US" sz="2000" dirty="0" smtClean="0">
                <a:solidFill>
                  <a:srgbClr val="0000FF"/>
                </a:solidFill>
                <a:latin typeface="Monaco"/>
              </a:rPr>
              <a:t>   &lt;</a:t>
            </a:r>
            <a:r>
              <a:rPr lang="en-US" sz="2000" dirty="0">
                <a:solidFill>
                  <a:srgbClr val="0000FF"/>
                </a:solidFill>
                <a:latin typeface="Monaco"/>
              </a:rPr>
              <a:t>title&gt;</a:t>
            </a:r>
            <a:r>
              <a:rPr lang="en-US" sz="2000" dirty="0">
                <a:solidFill>
                  <a:srgbClr val="000000"/>
                </a:solidFill>
                <a:latin typeface="Monaco"/>
              </a:rPr>
              <a:t>Canvas Example</a:t>
            </a:r>
            <a:r>
              <a:rPr lang="en-US" sz="2000" dirty="0">
                <a:solidFill>
                  <a:srgbClr val="0000FF"/>
                </a:solidFill>
                <a:latin typeface="Monaco"/>
              </a:rPr>
              <a:t>&lt;/title</a:t>
            </a:r>
            <a:r>
              <a:rPr lang="en-US" sz="2000" dirty="0" smtClean="0">
                <a:solidFill>
                  <a:srgbClr val="0000FF"/>
                </a:solidFill>
                <a:latin typeface="Monaco"/>
              </a:rPr>
              <a:t>&gt;</a:t>
            </a:r>
            <a:endParaRPr lang="en-US" sz="2000" dirty="0" smtClean="0">
              <a:solidFill>
                <a:srgbClr val="000000"/>
              </a:solidFill>
              <a:latin typeface="Monaco"/>
            </a:endParaRPr>
          </a:p>
          <a:p>
            <a:pPr marL="0" indent="0">
              <a:buNone/>
            </a:pPr>
            <a:r>
              <a:rPr lang="en-US" sz="2000" dirty="0" smtClean="0">
                <a:solidFill>
                  <a:srgbClr val="0000FF"/>
                </a:solidFill>
                <a:latin typeface="Monaco"/>
              </a:rPr>
              <a:t>&lt;/</a:t>
            </a:r>
            <a:r>
              <a:rPr lang="en-US" sz="2000" dirty="0">
                <a:solidFill>
                  <a:srgbClr val="0000FF"/>
                </a:solidFill>
                <a:latin typeface="Monaco"/>
              </a:rPr>
              <a:t>head&gt;</a:t>
            </a:r>
            <a:r>
              <a:rPr lang="en-US" sz="2000" dirty="0">
                <a:solidFill>
                  <a:srgbClr val="000000"/>
                </a:solidFill>
                <a:latin typeface="Monaco"/>
              </a:rPr>
              <a:t> </a:t>
            </a:r>
            <a:endParaRPr lang="en-US" sz="2000" dirty="0" smtClean="0">
              <a:solidFill>
                <a:srgbClr val="000000"/>
              </a:solidFill>
              <a:latin typeface="Monaco"/>
            </a:endParaRPr>
          </a:p>
          <a:p>
            <a:pPr marL="0" indent="0">
              <a:buNone/>
            </a:pPr>
            <a:r>
              <a:rPr lang="en-US" sz="2000" dirty="0" smtClean="0">
                <a:solidFill>
                  <a:srgbClr val="0000FF"/>
                </a:solidFill>
                <a:latin typeface="Monaco"/>
              </a:rPr>
              <a:t>&lt;body&gt;</a:t>
            </a:r>
          </a:p>
          <a:p>
            <a:pPr marL="0" indent="0">
              <a:buNone/>
            </a:pPr>
            <a:r>
              <a:rPr lang="en-US" sz="2000" dirty="0" smtClean="0">
                <a:solidFill>
                  <a:srgbClr val="0000FF"/>
                </a:solidFill>
                <a:latin typeface="Monaco"/>
              </a:rPr>
              <a:t>  &lt;div </a:t>
            </a:r>
            <a:r>
              <a:rPr lang="en-US" sz="2000" dirty="0" smtClean="0">
                <a:solidFill>
                  <a:srgbClr val="FF0000"/>
                </a:solidFill>
                <a:latin typeface="Monaco"/>
              </a:rPr>
              <a:t>id</a:t>
            </a:r>
            <a:r>
              <a:rPr lang="en-US" sz="2000" dirty="0" smtClean="0">
                <a:solidFill>
                  <a:srgbClr val="0000FF"/>
                </a:solidFill>
                <a:latin typeface="Monaco"/>
              </a:rPr>
              <a:t>=</a:t>
            </a:r>
            <a:r>
              <a:rPr lang="en-US" sz="2000" dirty="0" smtClean="0">
                <a:solidFill>
                  <a:srgbClr val="A31515"/>
                </a:solidFill>
                <a:latin typeface="Monaco"/>
              </a:rPr>
              <a:t>"</a:t>
            </a:r>
            <a:r>
              <a:rPr lang="en-US" sz="2000" dirty="0" err="1" smtClean="0">
                <a:solidFill>
                  <a:srgbClr val="A31515"/>
                </a:solidFill>
                <a:latin typeface="Monaco"/>
              </a:rPr>
              <a:t>gameArea</a:t>
            </a:r>
            <a:r>
              <a:rPr lang="en-US" sz="2000" dirty="0" smtClean="0">
                <a:solidFill>
                  <a:srgbClr val="A31515"/>
                </a:solidFill>
                <a:latin typeface="Monaco"/>
              </a:rPr>
              <a:t>"</a:t>
            </a:r>
            <a:r>
              <a:rPr lang="en-US" sz="2000" dirty="0" smtClean="0">
                <a:solidFill>
                  <a:srgbClr val="0000FF"/>
                </a:solidFill>
                <a:latin typeface="Monaco"/>
              </a:rPr>
              <a:t>&gt;</a:t>
            </a:r>
            <a:endParaRPr lang="en-US" sz="2000" dirty="0">
              <a:solidFill>
                <a:srgbClr val="000000"/>
              </a:solidFill>
              <a:latin typeface="Monaco"/>
            </a:endParaRPr>
          </a:p>
          <a:p>
            <a:pPr marL="0" indent="0">
              <a:buNone/>
            </a:pPr>
            <a:r>
              <a:rPr lang="en-US" sz="2000" dirty="0" smtClean="0">
                <a:solidFill>
                  <a:srgbClr val="0000FF"/>
                </a:solidFill>
                <a:latin typeface="Monaco"/>
              </a:rPr>
              <a:t>    &lt;canvas </a:t>
            </a:r>
            <a:r>
              <a:rPr lang="en-US" sz="2000" dirty="0" smtClean="0">
                <a:solidFill>
                  <a:srgbClr val="FF0000"/>
                </a:solidFill>
                <a:latin typeface="Monaco"/>
              </a:rPr>
              <a:t>id</a:t>
            </a:r>
            <a:r>
              <a:rPr lang="en-US" sz="2000" dirty="0" smtClean="0">
                <a:solidFill>
                  <a:srgbClr val="0000FF"/>
                </a:solidFill>
                <a:latin typeface="Monaco"/>
              </a:rPr>
              <a:t>=</a:t>
            </a:r>
            <a:r>
              <a:rPr lang="en-US" sz="2000" dirty="0" smtClean="0">
                <a:solidFill>
                  <a:srgbClr val="A31515"/>
                </a:solidFill>
                <a:latin typeface="Monaco"/>
              </a:rPr>
              <a:t>"</a:t>
            </a:r>
            <a:r>
              <a:rPr lang="en-US" sz="2000" dirty="0" err="1" smtClean="0">
                <a:solidFill>
                  <a:srgbClr val="A31515"/>
                </a:solidFill>
                <a:latin typeface="Monaco"/>
              </a:rPr>
              <a:t>mycanvas</a:t>
            </a:r>
            <a:r>
              <a:rPr lang="en-US" sz="2000" dirty="0" smtClean="0">
                <a:solidFill>
                  <a:srgbClr val="A31515"/>
                </a:solidFill>
                <a:latin typeface="Monaco"/>
              </a:rPr>
              <a:t>"</a:t>
            </a:r>
            <a:r>
              <a:rPr lang="en-US" sz="2000" dirty="0" smtClean="0">
                <a:solidFill>
                  <a:srgbClr val="0000FF"/>
                </a:solidFill>
                <a:latin typeface="Monaco"/>
              </a:rPr>
              <a:t> </a:t>
            </a:r>
            <a:r>
              <a:rPr lang="en-US" sz="2000" dirty="0" smtClean="0">
                <a:solidFill>
                  <a:srgbClr val="FF0000"/>
                </a:solidFill>
                <a:latin typeface="Monaco"/>
              </a:rPr>
              <a:t>width</a:t>
            </a:r>
            <a:r>
              <a:rPr lang="en-US" sz="2000" dirty="0" smtClean="0">
                <a:solidFill>
                  <a:srgbClr val="0000FF"/>
                </a:solidFill>
                <a:latin typeface="Monaco"/>
              </a:rPr>
              <a:t>=</a:t>
            </a:r>
            <a:r>
              <a:rPr lang="en-US" sz="2000" dirty="0" smtClean="0">
                <a:solidFill>
                  <a:srgbClr val="A31515"/>
                </a:solidFill>
                <a:latin typeface="Monaco"/>
              </a:rPr>
              <a:t>"800“</a:t>
            </a:r>
            <a:r>
              <a:rPr lang="en-US" sz="2000" dirty="0" smtClean="0">
                <a:solidFill>
                  <a:srgbClr val="0000FF"/>
                </a:solidFill>
                <a:latin typeface="Monaco"/>
              </a:rPr>
              <a:t> </a:t>
            </a:r>
            <a:r>
              <a:rPr lang="en-US" sz="2000" dirty="0" smtClean="0">
                <a:solidFill>
                  <a:srgbClr val="FF0000"/>
                </a:solidFill>
                <a:latin typeface="Monaco"/>
              </a:rPr>
              <a:t>height</a:t>
            </a:r>
            <a:r>
              <a:rPr lang="en-US" sz="2000" dirty="0" smtClean="0">
                <a:solidFill>
                  <a:srgbClr val="0000FF"/>
                </a:solidFill>
                <a:latin typeface="Monaco"/>
              </a:rPr>
              <a:t>=</a:t>
            </a:r>
            <a:r>
              <a:rPr lang="en-US" sz="2000" dirty="0" smtClean="0">
                <a:solidFill>
                  <a:srgbClr val="A31515"/>
                </a:solidFill>
                <a:latin typeface="Monaco"/>
              </a:rPr>
              <a:t>"600"</a:t>
            </a:r>
            <a:r>
              <a:rPr lang="en-US" sz="2000" dirty="0" smtClean="0">
                <a:solidFill>
                  <a:srgbClr val="0000FF"/>
                </a:solidFill>
                <a:latin typeface="Monaco"/>
              </a:rPr>
              <a:t>&gt;&lt;/canvas&gt;</a:t>
            </a:r>
            <a:endParaRPr lang="en-US" sz="2000" dirty="0">
              <a:solidFill>
                <a:srgbClr val="000000"/>
              </a:solidFill>
              <a:latin typeface="Monaco"/>
            </a:endParaRPr>
          </a:p>
          <a:p>
            <a:pPr marL="0" indent="0">
              <a:buNone/>
            </a:pPr>
            <a:r>
              <a:rPr lang="en-US" sz="2000" dirty="0" smtClean="0">
                <a:solidFill>
                  <a:srgbClr val="0000FF"/>
                </a:solidFill>
                <a:latin typeface="Monaco"/>
              </a:rPr>
              <a:t>  &lt;/div&gt;</a:t>
            </a:r>
            <a:endParaRPr lang="en-US" sz="2000" dirty="0">
              <a:solidFill>
                <a:srgbClr val="000000"/>
              </a:solidFill>
              <a:latin typeface="Monaco"/>
            </a:endParaRPr>
          </a:p>
          <a:p>
            <a:pPr marL="0" indent="0">
              <a:buNone/>
            </a:pPr>
            <a:r>
              <a:rPr lang="en-US" sz="2000" dirty="0" smtClean="0">
                <a:solidFill>
                  <a:srgbClr val="0000FF"/>
                </a:solidFill>
                <a:latin typeface="Monaco"/>
              </a:rPr>
              <a:t>&lt;/body&gt;</a:t>
            </a:r>
            <a:endParaRPr lang="en-US" sz="2000" dirty="0">
              <a:solidFill>
                <a:srgbClr val="000000"/>
              </a:solidFill>
              <a:latin typeface="Monaco"/>
            </a:endParaRPr>
          </a:p>
          <a:p>
            <a:pPr marL="0" indent="0">
              <a:buNone/>
            </a:pPr>
            <a:r>
              <a:rPr lang="en-US" sz="2000" dirty="0" smtClean="0">
                <a:solidFill>
                  <a:srgbClr val="0000FF"/>
                </a:solidFill>
                <a:latin typeface="Monaco"/>
              </a:rPr>
              <a:t>&lt;/html&gt;</a:t>
            </a:r>
            <a:endParaRPr lang="en-US" sz="2000" dirty="0"/>
          </a:p>
        </p:txBody>
      </p:sp>
    </p:spTree>
    <p:extLst>
      <p:ext uri="{BB962C8B-B14F-4D97-AF65-F5344CB8AC3E}">
        <p14:creationId xmlns:p14="http://schemas.microsoft.com/office/powerpoint/2010/main" val="1615804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latin typeface="Monaco"/>
              </a:rPr>
              <a:t>&lt;</a:t>
            </a:r>
            <a:r>
              <a:rPr lang="en-US" dirty="0" smtClean="0">
                <a:solidFill>
                  <a:srgbClr val="0000FF"/>
                </a:solidFill>
                <a:latin typeface="Monaco"/>
              </a:rPr>
              <a:t>div&gt;</a:t>
            </a:r>
            <a:endParaRPr lang="en-US" dirty="0"/>
          </a:p>
        </p:txBody>
      </p:sp>
      <p:sp>
        <p:nvSpPr>
          <p:cNvPr id="3" name="Content Placeholder 2"/>
          <p:cNvSpPr>
            <a:spLocks noGrp="1"/>
          </p:cNvSpPr>
          <p:nvPr>
            <p:ph idx="1"/>
          </p:nvPr>
        </p:nvSpPr>
        <p:spPr/>
        <p:txBody>
          <a:bodyPr/>
          <a:lstStyle/>
          <a:p>
            <a:r>
              <a:rPr lang="en-US" dirty="0"/>
              <a:t>The &lt;div&gt; tag defines a division or a section in an HTML document</a:t>
            </a:r>
            <a:r>
              <a:rPr lang="en-US" dirty="0" smtClean="0"/>
              <a:t>.</a:t>
            </a:r>
          </a:p>
          <a:p>
            <a:r>
              <a:rPr lang="en-US" dirty="0"/>
              <a:t>HTML id Attribute:</a:t>
            </a:r>
          </a:p>
          <a:p>
            <a:pPr lvl="1"/>
            <a:r>
              <a:rPr lang="en-US" dirty="0"/>
              <a:t>The id attribute specifies a unique id for an HTML element (the value must be unique within the HTML document).</a:t>
            </a:r>
          </a:p>
          <a:p>
            <a:pPr lvl="1"/>
            <a:r>
              <a:rPr lang="en-US" dirty="0"/>
              <a:t>JavaScript (via the HTML DOM) is used to manipulate the element with the specific id</a:t>
            </a:r>
            <a:r>
              <a:rPr lang="en-US" dirty="0" smtClean="0"/>
              <a:t>.</a:t>
            </a:r>
            <a:endParaRPr lang="en-US" dirty="0"/>
          </a:p>
        </p:txBody>
      </p:sp>
    </p:spTree>
    <p:extLst>
      <p:ext uri="{BB962C8B-B14F-4D97-AF65-F5344CB8AC3E}">
        <p14:creationId xmlns:p14="http://schemas.microsoft.com/office/powerpoint/2010/main" val="2871119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latin typeface="Monaco"/>
              </a:rPr>
              <a:t>&lt;</a:t>
            </a:r>
            <a:r>
              <a:rPr lang="en-US" dirty="0" smtClean="0">
                <a:solidFill>
                  <a:srgbClr val="0000FF"/>
                </a:solidFill>
                <a:latin typeface="Monaco"/>
              </a:rPr>
              <a:t>canvas&gt;</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&lt;canvas&gt; tag is used to draw graphics, on the fly, via scripting (usually JavaScript).</a:t>
            </a:r>
          </a:p>
          <a:p>
            <a:r>
              <a:rPr lang="en-US" dirty="0"/>
              <a:t>The &lt;canvas&gt; tag is only a container for graphics, you must use a script to actually draw the graphics</a:t>
            </a:r>
            <a:r>
              <a:rPr lang="en-US" dirty="0" smtClean="0"/>
              <a:t>.</a:t>
            </a:r>
          </a:p>
          <a:p>
            <a:r>
              <a:rPr lang="en-US" dirty="0" smtClean="0"/>
              <a:t>HTML id Attribute:</a:t>
            </a:r>
          </a:p>
          <a:p>
            <a:pPr lvl="1"/>
            <a:r>
              <a:rPr lang="en-US" dirty="0" smtClean="0"/>
              <a:t>The id attribute specifies a unique id for an HTML element (the value must be unique within the HTML document).</a:t>
            </a:r>
          </a:p>
          <a:p>
            <a:pPr lvl="1"/>
            <a:r>
              <a:rPr lang="en-US" dirty="0" smtClean="0"/>
              <a:t>JavaScript (via the HTML DOM) is used to manipulate the element with the specific id.</a:t>
            </a:r>
            <a:endParaRPr lang="en-US" dirty="0"/>
          </a:p>
        </p:txBody>
      </p:sp>
    </p:spTree>
    <p:extLst>
      <p:ext uri="{BB962C8B-B14F-4D97-AF65-F5344CB8AC3E}">
        <p14:creationId xmlns:p14="http://schemas.microsoft.com/office/powerpoint/2010/main" val="612963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HTML </a:t>
            </a:r>
            <a:r>
              <a:rPr lang="en-US" dirty="0" smtClean="0"/>
              <a:t>DOM</a:t>
            </a:r>
            <a:br>
              <a:rPr lang="en-US" dirty="0" smtClean="0"/>
            </a:br>
            <a:r>
              <a:rPr lang="en-US" dirty="0" smtClean="0"/>
              <a:t>(Document </a:t>
            </a:r>
            <a:r>
              <a:rPr lang="en-US" dirty="0"/>
              <a:t>Object Model</a:t>
            </a:r>
            <a:r>
              <a:rPr lang="en-US" dirty="0" smtClean="0"/>
              <a:t>)</a:t>
            </a:r>
            <a:endParaRPr lang="en-US" dirty="0"/>
          </a:p>
        </p:txBody>
      </p:sp>
      <p:sp>
        <p:nvSpPr>
          <p:cNvPr id="3" name="Content Placeholder 2"/>
          <p:cNvSpPr>
            <a:spLocks noGrp="1"/>
          </p:cNvSpPr>
          <p:nvPr>
            <p:ph idx="1"/>
          </p:nvPr>
        </p:nvSpPr>
        <p:spPr/>
        <p:txBody>
          <a:bodyPr/>
          <a:lstStyle/>
          <a:p>
            <a:r>
              <a:rPr lang="en-US" dirty="0"/>
              <a:t>The easiest way to find an HTML element in the DOM, is by using the element id.</a:t>
            </a:r>
          </a:p>
          <a:p>
            <a:r>
              <a:rPr lang="en-US" dirty="0"/>
              <a:t>This example finds the element with id="intro":</a:t>
            </a:r>
          </a:p>
          <a:p>
            <a:r>
              <a:rPr lang="en-US" dirty="0" err="1" smtClean="0"/>
              <a:t>var</a:t>
            </a:r>
            <a:r>
              <a:rPr lang="en-US" dirty="0"/>
              <a:t> </a:t>
            </a:r>
            <a:r>
              <a:rPr lang="en-US" dirty="0" err="1"/>
              <a:t>myElement</a:t>
            </a:r>
            <a:r>
              <a:rPr lang="en-US" dirty="0"/>
              <a:t> = </a:t>
            </a:r>
            <a:r>
              <a:rPr lang="en-US" dirty="0" err="1"/>
              <a:t>document.getElementById</a:t>
            </a:r>
            <a:r>
              <a:rPr lang="en-US" dirty="0"/>
              <a:t>("intro")</a:t>
            </a:r>
          </a:p>
          <a:p>
            <a:endParaRPr lang="en-US" dirty="0"/>
          </a:p>
        </p:txBody>
      </p:sp>
    </p:spTree>
    <p:extLst>
      <p:ext uri="{BB962C8B-B14F-4D97-AF65-F5344CB8AC3E}">
        <p14:creationId xmlns:p14="http://schemas.microsoft.com/office/powerpoint/2010/main" val="3004565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t>
            </a:r>
            <a:endParaRPr lang="en-US" dirty="0"/>
          </a:p>
        </p:txBody>
      </p:sp>
      <p:pic>
        <p:nvPicPr>
          <p:cNvPr id="7170" name="Picture 2" descr="Image result for window document ht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450" y="1676400"/>
            <a:ext cx="6934200" cy="426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017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to the screen</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dirty="0">
                <a:solidFill>
                  <a:srgbClr val="2B91AF"/>
                </a:solidFill>
                <a:latin typeface="Monaco"/>
              </a:rPr>
              <a:t>&lt;!DOCTYPE html&gt;</a:t>
            </a:r>
            <a:endParaRPr lang="en-US" dirty="0">
              <a:solidFill>
                <a:srgbClr val="000000"/>
              </a:solidFill>
              <a:latin typeface="Monaco"/>
            </a:endParaRPr>
          </a:p>
          <a:p>
            <a:pPr marL="0" indent="0">
              <a:buNone/>
            </a:pPr>
            <a:r>
              <a:rPr lang="en-US" dirty="0">
                <a:solidFill>
                  <a:srgbClr val="0000FF"/>
                </a:solidFill>
                <a:latin typeface="Monaco"/>
              </a:rPr>
              <a:t>&lt;html </a:t>
            </a:r>
            <a:r>
              <a:rPr lang="en-US" dirty="0" err="1">
                <a:solidFill>
                  <a:srgbClr val="FF0000"/>
                </a:solidFill>
                <a:latin typeface="Monaco"/>
              </a:rPr>
              <a:t>lang</a:t>
            </a:r>
            <a:r>
              <a:rPr lang="en-US" dirty="0">
                <a:solidFill>
                  <a:srgbClr val="0000FF"/>
                </a:solidFill>
                <a:latin typeface="Monaco"/>
              </a:rPr>
              <a:t>=</a:t>
            </a:r>
            <a:r>
              <a:rPr lang="en-US" dirty="0">
                <a:solidFill>
                  <a:srgbClr val="A31515"/>
                </a:solidFill>
                <a:latin typeface="Monaco"/>
              </a:rPr>
              <a:t>"</a:t>
            </a:r>
            <a:r>
              <a:rPr lang="en-US" dirty="0" err="1">
                <a:solidFill>
                  <a:srgbClr val="A31515"/>
                </a:solidFill>
                <a:latin typeface="Monaco"/>
              </a:rPr>
              <a:t>en</a:t>
            </a:r>
            <a:r>
              <a:rPr lang="en-US" dirty="0">
                <a:solidFill>
                  <a:srgbClr val="A31515"/>
                </a:solidFill>
                <a:latin typeface="Monaco"/>
              </a:rPr>
              <a:t>"</a:t>
            </a:r>
            <a:r>
              <a:rPr lang="en-US" dirty="0">
                <a:solidFill>
                  <a:srgbClr val="0000FF"/>
                </a:solidFill>
                <a:latin typeface="Monaco"/>
              </a:rPr>
              <a:t>&gt;</a:t>
            </a:r>
            <a:endParaRPr lang="en-US" dirty="0">
              <a:solidFill>
                <a:srgbClr val="000000"/>
              </a:solidFill>
              <a:latin typeface="Monaco"/>
            </a:endParaRPr>
          </a:p>
          <a:p>
            <a:pPr marL="0" indent="0">
              <a:buNone/>
            </a:pPr>
            <a:r>
              <a:rPr lang="en-US" dirty="0">
                <a:solidFill>
                  <a:srgbClr val="0000FF"/>
                </a:solidFill>
                <a:latin typeface="Monaco"/>
              </a:rPr>
              <a:t>&lt;head&gt;</a:t>
            </a:r>
            <a:endParaRPr lang="en-US" dirty="0">
              <a:solidFill>
                <a:srgbClr val="000000"/>
              </a:solidFill>
              <a:latin typeface="Monaco"/>
            </a:endParaRPr>
          </a:p>
          <a:p>
            <a:pPr marL="0" indent="0">
              <a:buNone/>
            </a:pPr>
            <a:r>
              <a:rPr lang="en-US" dirty="0">
                <a:solidFill>
                  <a:srgbClr val="0000FF"/>
                </a:solidFill>
                <a:latin typeface="Monaco"/>
              </a:rPr>
              <a:t>   &lt;meta </a:t>
            </a:r>
            <a:r>
              <a:rPr lang="en-US" dirty="0">
                <a:solidFill>
                  <a:srgbClr val="FF0000"/>
                </a:solidFill>
                <a:latin typeface="Monaco"/>
              </a:rPr>
              <a:t>charset</a:t>
            </a:r>
            <a:r>
              <a:rPr lang="en-US" dirty="0">
                <a:solidFill>
                  <a:srgbClr val="0000FF"/>
                </a:solidFill>
                <a:latin typeface="Monaco"/>
              </a:rPr>
              <a:t>=</a:t>
            </a:r>
            <a:r>
              <a:rPr lang="en-US" dirty="0">
                <a:solidFill>
                  <a:srgbClr val="A31515"/>
                </a:solidFill>
                <a:latin typeface="Monaco"/>
              </a:rPr>
              <a:t>"utf-8"</a:t>
            </a:r>
            <a:r>
              <a:rPr lang="en-US" dirty="0">
                <a:solidFill>
                  <a:srgbClr val="0000FF"/>
                </a:solidFill>
                <a:latin typeface="Monaco"/>
              </a:rPr>
              <a:t>&gt;</a:t>
            </a:r>
            <a:endParaRPr lang="en-US" dirty="0">
              <a:solidFill>
                <a:srgbClr val="000000"/>
              </a:solidFill>
              <a:latin typeface="Monaco"/>
            </a:endParaRPr>
          </a:p>
          <a:p>
            <a:pPr marL="0" indent="0">
              <a:buNone/>
            </a:pPr>
            <a:r>
              <a:rPr lang="en-US" dirty="0">
                <a:solidFill>
                  <a:srgbClr val="0000FF"/>
                </a:solidFill>
                <a:latin typeface="Monaco"/>
              </a:rPr>
              <a:t>   &lt;title&gt;</a:t>
            </a:r>
            <a:r>
              <a:rPr lang="en-US" dirty="0">
                <a:solidFill>
                  <a:srgbClr val="000000"/>
                </a:solidFill>
                <a:latin typeface="Monaco"/>
              </a:rPr>
              <a:t>Canvas Example</a:t>
            </a:r>
            <a:r>
              <a:rPr lang="en-US" dirty="0">
                <a:solidFill>
                  <a:srgbClr val="0000FF"/>
                </a:solidFill>
                <a:latin typeface="Monaco"/>
              </a:rPr>
              <a:t>&lt;/title&gt;</a:t>
            </a:r>
            <a:endParaRPr lang="en-US" dirty="0">
              <a:solidFill>
                <a:srgbClr val="000000"/>
              </a:solidFill>
              <a:latin typeface="Monaco"/>
            </a:endParaRPr>
          </a:p>
          <a:p>
            <a:pPr marL="0" indent="0">
              <a:buNone/>
            </a:pPr>
            <a:r>
              <a:rPr lang="en-US" dirty="0">
                <a:solidFill>
                  <a:srgbClr val="0000FF"/>
                </a:solidFill>
                <a:latin typeface="Monaco"/>
              </a:rPr>
              <a:t>   &lt;script&gt;</a:t>
            </a:r>
            <a:endParaRPr lang="en-US" dirty="0">
              <a:solidFill>
                <a:srgbClr val="000000"/>
              </a:solidFill>
              <a:latin typeface="Monaco"/>
            </a:endParaRPr>
          </a:p>
          <a:p>
            <a:pPr marL="0" indent="0">
              <a:buNone/>
            </a:pPr>
            <a:r>
              <a:rPr lang="en-US" dirty="0">
                <a:solidFill>
                  <a:srgbClr val="000000"/>
                </a:solidFill>
                <a:latin typeface="Monaco"/>
              </a:rPr>
              <a:t>	</a:t>
            </a:r>
            <a:r>
              <a:rPr lang="en-US" dirty="0">
                <a:solidFill>
                  <a:srgbClr val="0000FF"/>
                </a:solidFill>
                <a:latin typeface="Monaco"/>
              </a:rPr>
              <a:t>function</a:t>
            </a:r>
            <a:r>
              <a:rPr lang="en-US" dirty="0">
                <a:solidFill>
                  <a:srgbClr val="000000"/>
                </a:solidFill>
                <a:latin typeface="Monaco"/>
              </a:rPr>
              <a:t> </a:t>
            </a:r>
            <a:r>
              <a:rPr lang="en-US" dirty="0" err="1">
                <a:solidFill>
                  <a:srgbClr val="A31515"/>
                </a:solidFill>
                <a:latin typeface="Monaco"/>
              </a:rPr>
              <a:t>changeCanvasColor</a:t>
            </a:r>
            <a:r>
              <a:rPr lang="en-US" dirty="0">
                <a:solidFill>
                  <a:srgbClr val="000000"/>
                </a:solidFill>
                <a:latin typeface="Monaco"/>
              </a:rPr>
              <a:t> () {</a:t>
            </a:r>
          </a:p>
          <a:p>
            <a:pPr marL="0" indent="0">
              <a:buNone/>
            </a:pPr>
            <a:r>
              <a:rPr lang="en-US" dirty="0">
                <a:solidFill>
                  <a:srgbClr val="008000"/>
                </a:solidFill>
                <a:latin typeface="Monaco"/>
              </a:rPr>
              <a:t>	// Locate the element "</a:t>
            </a:r>
            <a:r>
              <a:rPr lang="en-US" dirty="0" err="1">
                <a:solidFill>
                  <a:srgbClr val="008000"/>
                </a:solidFill>
                <a:latin typeface="Monaco"/>
              </a:rPr>
              <a:t>mycanvas</a:t>
            </a:r>
            <a:r>
              <a:rPr lang="en-US" dirty="0">
                <a:solidFill>
                  <a:srgbClr val="008000"/>
                </a:solidFill>
                <a:latin typeface="Monaco"/>
              </a:rPr>
              <a:t>" in the document.</a:t>
            </a:r>
            <a:endParaRPr lang="en-US" dirty="0">
              <a:solidFill>
                <a:srgbClr val="000000"/>
              </a:solidFill>
              <a:latin typeface="Monaco"/>
            </a:endParaRPr>
          </a:p>
          <a:p>
            <a:pPr marL="0" indent="0">
              <a:buNone/>
            </a:pPr>
            <a:r>
              <a:rPr lang="en-US" dirty="0">
                <a:solidFill>
                  <a:srgbClr val="000000"/>
                </a:solidFill>
                <a:latin typeface="Monaco"/>
              </a:rPr>
              <a:t>	</a:t>
            </a:r>
            <a:r>
              <a:rPr lang="en-US" dirty="0" err="1">
                <a:solidFill>
                  <a:srgbClr val="0000FF"/>
                </a:solidFill>
                <a:latin typeface="Monaco"/>
              </a:rPr>
              <a:t>var</a:t>
            </a:r>
            <a:r>
              <a:rPr lang="en-US" dirty="0">
                <a:solidFill>
                  <a:srgbClr val="000000"/>
                </a:solidFill>
                <a:latin typeface="Monaco"/>
              </a:rPr>
              <a:t> canvas = </a:t>
            </a:r>
            <a:r>
              <a:rPr lang="en-US" dirty="0" err="1">
                <a:solidFill>
                  <a:srgbClr val="0000FF"/>
                </a:solidFill>
                <a:latin typeface="Monaco"/>
              </a:rPr>
              <a:t>document</a:t>
            </a:r>
            <a:r>
              <a:rPr lang="en-US" dirty="0" err="1">
                <a:solidFill>
                  <a:srgbClr val="000000"/>
                </a:solidFill>
                <a:latin typeface="Monaco"/>
              </a:rPr>
              <a:t>.getElementById</a:t>
            </a:r>
            <a:r>
              <a:rPr lang="en-US" dirty="0">
                <a:solidFill>
                  <a:srgbClr val="000000"/>
                </a:solidFill>
                <a:latin typeface="Monaco"/>
              </a:rPr>
              <a:t>(</a:t>
            </a:r>
            <a:r>
              <a:rPr lang="en-US" dirty="0">
                <a:solidFill>
                  <a:srgbClr val="A31515"/>
                </a:solidFill>
                <a:latin typeface="Monaco"/>
              </a:rPr>
              <a:t>"</a:t>
            </a:r>
            <a:r>
              <a:rPr lang="en-US" dirty="0" err="1">
                <a:solidFill>
                  <a:srgbClr val="A31515"/>
                </a:solidFill>
                <a:latin typeface="Monaco"/>
              </a:rPr>
              <a:t>mycanvas</a:t>
            </a:r>
            <a:r>
              <a:rPr lang="en-US" dirty="0">
                <a:solidFill>
                  <a:srgbClr val="A31515"/>
                </a:solidFill>
                <a:latin typeface="Monaco"/>
              </a:rPr>
              <a:t>"</a:t>
            </a:r>
            <a:r>
              <a:rPr lang="en-US" dirty="0">
                <a:solidFill>
                  <a:srgbClr val="000000"/>
                </a:solidFill>
                <a:latin typeface="Monaco"/>
              </a:rPr>
              <a:t>);</a:t>
            </a:r>
          </a:p>
          <a:p>
            <a:pPr marL="0" indent="0">
              <a:buNone/>
            </a:pPr>
            <a:r>
              <a:rPr lang="en-US" dirty="0">
                <a:solidFill>
                  <a:srgbClr val="000000"/>
                </a:solidFill>
                <a:latin typeface="Monaco"/>
              </a:rPr>
              <a:t>	</a:t>
            </a:r>
            <a:r>
              <a:rPr lang="en-US" dirty="0" err="1">
                <a:solidFill>
                  <a:srgbClr val="0000FF"/>
                </a:solidFill>
                <a:latin typeface="Monaco"/>
              </a:rPr>
              <a:t>var</a:t>
            </a:r>
            <a:r>
              <a:rPr lang="en-US" dirty="0">
                <a:solidFill>
                  <a:srgbClr val="000000"/>
                </a:solidFill>
                <a:latin typeface="Monaco"/>
              </a:rPr>
              <a:t> context = </a:t>
            </a:r>
            <a:r>
              <a:rPr lang="en-US" dirty="0" err="1">
                <a:solidFill>
                  <a:srgbClr val="000000"/>
                </a:solidFill>
                <a:latin typeface="Monaco"/>
              </a:rPr>
              <a:t>canvas.getContext</a:t>
            </a:r>
            <a:r>
              <a:rPr lang="en-US" dirty="0">
                <a:solidFill>
                  <a:srgbClr val="000000"/>
                </a:solidFill>
                <a:latin typeface="Monaco"/>
              </a:rPr>
              <a:t>(</a:t>
            </a:r>
            <a:r>
              <a:rPr lang="en-US" dirty="0">
                <a:solidFill>
                  <a:srgbClr val="A31515"/>
                </a:solidFill>
                <a:latin typeface="Monaco"/>
              </a:rPr>
              <a:t>"2d</a:t>
            </a:r>
            <a:r>
              <a:rPr lang="en-US" dirty="0" smtClean="0">
                <a:solidFill>
                  <a:srgbClr val="A31515"/>
                </a:solidFill>
                <a:latin typeface="Monaco"/>
              </a:rPr>
              <a:t>"</a:t>
            </a:r>
            <a:r>
              <a:rPr lang="en-US" dirty="0" smtClean="0">
                <a:solidFill>
                  <a:srgbClr val="000000"/>
                </a:solidFill>
                <a:latin typeface="Monaco"/>
              </a:rPr>
              <a:t>);</a:t>
            </a:r>
          </a:p>
          <a:p>
            <a:pPr marL="0" indent="0">
              <a:buNone/>
            </a:pPr>
            <a:r>
              <a:rPr lang="en-US" dirty="0">
                <a:solidFill>
                  <a:srgbClr val="000000"/>
                </a:solidFill>
                <a:latin typeface="Monaco"/>
              </a:rPr>
              <a:t>	</a:t>
            </a:r>
            <a:r>
              <a:rPr lang="en-US" dirty="0" err="1" smtClean="0">
                <a:solidFill>
                  <a:srgbClr val="000000"/>
                </a:solidFill>
                <a:latin typeface="Monaco"/>
              </a:rPr>
              <a:t>context.fillStyle</a:t>
            </a:r>
            <a:r>
              <a:rPr lang="en-US" dirty="0" smtClean="0">
                <a:solidFill>
                  <a:srgbClr val="000000"/>
                </a:solidFill>
                <a:latin typeface="Monaco"/>
              </a:rPr>
              <a:t> </a:t>
            </a:r>
            <a:r>
              <a:rPr lang="en-US" dirty="0">
                <a:solidFill>
                  <a:srgbClr val="000000"/>
                </a:solidFill>
                <a:latin typeface="Monaco"/>
              </a:rPr>
              <a:t>= </a:t>
            </a:r>
            <a:r>
              <a:rPr lang="en-US" dirty="0">
                <a:solidFill>
                  <a:srgbClr val="A31515"/>
                </a:solidFill>
                <a:latin typeface="Monaco"/>
              </a:rPr>
              <a:t>"cyan"</a:t>
            </a:r>
            <a:r>
              <a:rPr lang="en-US" dirty="0">
                <a:solidFill>
                  <a:srgbClr val="000000"/>
                </a:solidFill>
                <a:latin typeface="Monaco"/>
              </a:rPr>
              <a:t>;</a:t>
            </a:r>
          </a:p>
          <a:p>
            <a:pPr marL="0" indent="0">
              <a:buNone/>
            </a:pPr>
            <a:r>
              <a:rPr lang="en-US" dirty="0">
                <a:solidFill>
                  <a:srgbClr val="000000"/>
                </a:solidFill>
                <a:latin typeface="Monaco"/>
              </a:rPr>
              <a:t>	</a:t>
            </a:r>
            <a:r>
              <a:rPr lang="en-US" dirty="0" err="1">
                <a:solidFill>
                  <a:srgbClr val="000000"/>
                </a:solidFill>
                <a:latin typeface="Monaco"/>
              </a:rPr>
              <a:t>context.fillRect</a:t>
            </a:r>
            <a:r>
              <a:rPr lang="en-US" dirty="0">
                <a:solidFill>
                  <a:srgbClr val="000000"/>
                </a:solidFill>
                <a:latin typeface="Monaco"/>
              </a:rPr>
              <a:t>(0, 0, </a:t>
            </a:r>
            <a:r>
              <a:rPr lang="en-US" dirty="0" err="1">
                <a:solidFill>
                  <a:srgbClr val="000000"/>
                </a:solidFill>
                <a:latin typeface="Monaco"/>
              </a:rPr>
              <a:t>canvas.width</a:t>
            </a:r>
            <a:r>
              <a:rPr lang="en-US" dirty="0">
                <a:solidFill>
                  <a:srgbClr val="000000"/>
                </a:solidFill>
                <a:latin typeface="Monaco"/>
              </a:rPr>
              <a:t>, </a:t>
            </a:r>
            <a:r>
              <a:rPr lang="en-US" dirty="0" err="1">
                <a:solidFill>
                  <a:srgbClr val="000000"/>
                </a:solidFill>
                <a:latin typeface="Monaco"/>
              </a:rPr>
              <a:t>canvas.height</a:t>
            </a:r>
            <a:r>
              <a:rPr lang="en-US" dirty="0">
                <a:solidFill>
                  <a:srgbClr val="000000"/>
                </a:solidFill>
                <a:latin typeface="Monaco"/>
              </a:rPr>
              <a:t>);</a:t>
            </a:r>
          </a:p>
          <a:p>
            <a:pPr marL="0" indent="0">
              <a:buNone/>
            </a:pPr>
            <a:r>
              <a:rPr lang="en-US" dirty="0">
                <a:solidFill>
                  <a:srgbClr val="000000"/>
                </a:solidFill>
                <a:latin typeface="Monaco"/>
              </a:rPr>
              <a:t>} </a:t>
            </a:r>
          </a:p>
          <a:p>
            <a:pPr marL="0" indent="0">
              <a:buNone/>
            </a:pPr>
            <a:r>
              <a:rPr lang="en-US" dirty="0">
                <a:solidFill>
                  <a:srgbClr val="000000"/>
                </a:solidFill>
                <a:latin typeface="Monaco"/>
              </a:rPr>
              <a:t>	</a:t>
            </a:r>
            <a:r>
              <a:rPr lang="en-US" dirty="0">
                <a:solidFill>
                  <a:srgbClr val="008000"/>
                </a:solidFill>
                <a:latin typeface="Monaco"/>
              </a:rPr>
              <a:t>// Once the HTML document has finished loading and has been </a:t>
            </a:r>
          </a:p>
          <a:p>
            <a:pPr marL="0" indent="0">
              <a:buNone/>
            </a:pPr>
            <a:r>
              <a:rPr lang="en-US" dirty="0">
                <a:solidFill>
                  <a:srgbClr val="008000"/>
                </a:solidFill>
                <a:latin typeface="Monaco"/>
              </a:rPr>
              <a:t>	// parsed, call the </a:t>
            </a:r>
            <a:r>
              <a:rPr lang="en-US" dirty="0" err="1">
                <a:solidFill>
                  <a:srgbClr val="008000"/>
                </a:solidFill>
                <a:latin typeface="Monaco"/>
              </a:rPr>
              <a:t>changeCanvasColor</a:t>
            </a:r>
            <a:r>
              <a:rPr lang="en-US" dirty="0">
                <a:solidFill>
                  <a:srgbClr val="008000"/>
                </a:solidFill>
                <a:latin typeface="Monaco"/>
              </a:rPr>
              <a:t> function.</a:t>
            </a:r>
            <a:endParaRPr lang="en-US" dirty="0">
              <a:solidFill>
                <a:srgbClr val="000000"/>
              </a:solidFill>
              <a:latin typeface="Monaco"/>
            </a:endParaRPr>
          </a:p>
          <a:p>
            <a:pPr marL="0" indent="0">
              <a:buNone/>
            </a:pPr>
            <a:r>
              <a:rPr lang="en-US" dirty="0">
                <a:solidFill>
                  <a:srgbClr val="000000"/>
                </a:solidFill>
                <a:latin typeface="Monaco"/>
              </a:rPr>
              <a:t>	</a:t>
            </a:r>
            <a:r>
              <a:rPr lang="en-US" dirty="0" err="1">
                <a:solidFill>
                  <a:srgbClr val="0000FF"/>
                </a:solidFill>
                <a:latin typeface="Monaco"/>
              </a:rPr>
              <a:t>document</a:t>
            </a:r>
            <a:r>
              <a:rPr lang="en-US" dirty="0" err="1">
                <a:solidFill>
                  <a:srgbClr val="000000"/>
                </a:solidFill>
                <a:latin typeface="Monaco"/>
              </a:rPr>
              <a:t>.addEventListener</a:t>
            </a:r>
            <a:r>
              <a:rPr lang="en-US" dirty="0">
                <a:solidFill>
                  <a:srgbClr val="000000"/>
                </a:solidFill>
                <a:latin typeface="Monaco"/>
              </a:rPr>
              <a:t>(</a:t>
            </a:r>
            <a:r>
              <a:rPr lang="en-US" dirty="0">
                <a:solidFill>
                  <a:srgbClr val="A31515"/>
                </a:solidFill>
                <a:latin typeface="Monaco"/>
              </a:rPr>
              <a:t>'</a:t>
            </a:r>
            <a:r>
              <a:rPr lang="en-US" dirty="0" err="1">
                <a:solidFill>
                  <a:srgbClr val="A31515"/>
                </a:solidFill>
                <a:latin typeface="Monaco"/>
              </a:rPr>
              <a:t>DOMContentLoaded</a:t>
            </a:r>
            <a:r>
              <a:rPr lang="en-US" dirty="0">
                <a:solidFill>
                  <a:srgbClr val="A31515"/>
                </a:solidFill>
                <a:latin typeface="Monaco"/>
              </a:rPr>
              <a:t>'</a:t>
            </a:r>
            <a:r>
              <a:rPr lang="en-US" dirty="0">
                <a:solidFill>
                  <a:srgbClr val="000000"/>
                </a:solidFill>
                <a:latin typeface="Monaco"/>
              </a:rPr>
              <a:t>,</a:t>
            </a:r>
            <a:r>
              <a:rPr lang="en-US" dirty="0" err="1">
                <a:solidFill>
                  <a:srgbClr val="000000"/>
                </a:solidFill>
                <a:latin typeface="Monaco"/>
              </a:rPr>
              <a:t>changeCanvasColor</a:t>
            </a:r>
            <a:r>
              <a:rPr lang="en-US" dirty="0">
                <a:solidFill>
                  <a:srgbClr val="000000"/>
                </a:solidFill>
                <a:latin typeface="Monaco"/>
              </a:rPr>
              <a:t>);</a:t>
            </a:r>
          </a:p>
          <a:p>
            <a:pPr marL="0" indent="0">
              <a:buNone/>
            </a:pPr>
            <a:r>
              <a:rPr lang="en-US" dirty="0">
                <a:solidFill>
                  <a:srgbClr val="0000FF"/>
                </a:solidFill>
                <a:latin typeface="Monaco"/>
              </a:rPr>
              <a:t>   &lt;/script&gt;</a:t>
            </a:r>
            <a:endParaRPr lang="en-US" dirty="0">
              <a:solidFill>
                <a:srgbClr val="000000"/>
              </a:solidFill>
              <a:latin typeface="Monaco"/>
            </a:endParaRPr>
          </a:p>
          <a:p>
            <a:pPr marL="0" indent="0">
              <a:buNone/>
            </a:pPr>
            <a:r>
              <a:rPr lang="en-US" dirty="0">
                <a:solidFill>
                  <a:srgbClr val="0000FF"/>
                </a:solidFill>
                <a:latin typeface="Monaco"/>
              </a:rPr>
              <a:t>&lt;/head&gt;</a:t>
            </a:r>
            <a:r>
              <a:rPr lang="en-US" dirty="0">
                <a:solidFill>
                  <a:srgbClr val="000000"/>
                </a:solidFill>
                <a:latin typeface="Monaco"/>
              </a:rPr>
              <a:t> </a:t>
            </a:r>
          </a:p>
          <a:p>
            <a:pPr marL="0" indent="0">
              <a:buNone/>
            </a:pPr>
            <a:r>
              <a:rPr lang="en-US" dirty="0">
                <a:solidFill>
                  <a:srgbClr val="0000FF"/>
                </a:solidFill>
                <a:latin typeface="Monaco"/>
              </a:rPr>
              <a:t>&lt;body&gt;</a:t>
            </a:r>
          </a:p>
          <a:p>
            <a:pPr marL="0" indent="0">
              <a:buNone/>
            </a:pPr>
            <a:r>
              <a:rPr lang="en-US" dirty="0">
                <a:solidFill>
                  <a:srgbClr val="0000FF"/>
                </a:solidFill>
                <a:latin typeface="Monaco"/>
              </a:rPr>
              <a:t>&lt;div </a:t>
            </a:r>
            <a:r>
              <a:rPr lang="en-US" dirty="0">
                <a:solidFill>
                  <a:srgbClr val="FF0000"/>
                </a:solidFill>
                <a:latin typeface="Monaco"/>
              </a:rPr>
              <a:t>id</a:t>
            </a:r>
            <a:r>
              <a:rPr lang="en-US" dirty="0">
                <a:solidFill>
                  <a:srgbClr val="0000FF"/>
                </a:solidFill>
                <a:latin typeface="Monaco"/>
              </a:rPr>
              <a:t>=</a:t>
            </a:r>
            <a:r>
              <a:rPr lang="en-US" dirty="0">
                <a:solidFill>
                  <a:srgbClr val="A31515"/>
                </a:solidFill>
                <a:latin typeface="Monaco"/>
              </a:rPr>
              <a:t>"</a:t>
            </a:r>
            <a:r>
              <a:rPr lang="en-US" dirty="0" err="1">
                <a:solidFill>
                  <a:srgbClr val="A31515"/>
                </a:solidFill>
                <a:latin typeface="Monaco"/>
              </a:rPr>
              <a:t>gameArea</a:t>
            </a:r>
            <a:r>
              <a:rPr lang="en-US" dirty="0">
                <a:solidFill>
                  <a:srgbClr val="A31515"/>
                </a:solidFill>
                <a:latin typeface="Monaco"/>
              </a:rPr>
              <a:t>"</a:t>
            </a:r>
            <a:r>
              <a:rPr lang="en-US" dirty="0">
                <a:solidFill>
                  <a:srgbClr val="0000FF"/>
                </a:solidFill>
                <a:latin typeface="Monaco"/>
              </a:rPr>
              <a:t>&gt;</a:t>
            </a:r>
            <a:endParaRPr lang="en-US" dirty="0">
              <a:solidFill>
                <a:srgbClr val="000000"/>
              </a:solidFill>
              <a:latin typeface="Monaco"/>
            </a:endParaRPr>
          </a:p>
          <a:p>
            <a:pPr marL="0" indent="0">
              <a:buNone/>
            </a:pPr>
            <a:r>
              <a:rPr lang="en-US" dirty="0">
                <a:solidFill>
                  <a:srgbClr val="0000FF"/>
                </a:solidFill>
                <a:latin typeface="Monaco"/>
              </a:rPr>
              <a:t>&lt;canvas </a:t>
            </a:r>
            <a:r>
              <a:rPr lang="en-US" dirty="0">
                <a:solidFill>
                  <a:srgbClr val="FF0000"/>
                </a:solidFill>
                <a:latin typeface="Monaco"/>
              </a:rPr>
              <a:t>id</a:t>
            </a:r>
            <a:r>
              <a:rPr lang="en-US" dirty="0">
                <a:solidFill>
                  <a:srgbClr val="0000FF"/>
                </a:solidFill>
                <a:latin typeface="Monaco"/>
              </a:rPr>
              <a:t>=</a:t>
            </a:r>
            <a:r>
              <a:rPr lang="en-US" dirty="0">
                <a:solidFill>
                  <a:srgbClr val="A31515"/>
                </a:solidFill>
                <a:latin typeface="Monaco"/>
              </a:rPr>
              <a:t>"</a:t>
            </a:r>
            <a:r>
              <a:rPr lang="en-US" dirty="0" err="1">
                <a:solidFill>
                  <a:srgbClr val="A31515"/>
                </a:solidFill>
                <a:latin typeface="Monaco"/>
              </a:rPr>
              <a:t>mycanvas</a:t>
            </a:r>
            <a:r>
              <a:rPr lang="en-US" dirty="0">
                <a:solidFill>
                  <a:srgbClr val="A31515"/>
                </a:solidFill>
                <a:latin typeface="Monaco"/>
              </a:rPr>
              <a:t>"</a:t>
            </a:r>
            <a:r>
              <a:rPr lang="en-US" dirty="0">
                <a:solidFill>
                  <a:srgbClr val="0000FF"/>
                </a:solidFill>
                <a:latin typeface="Monaco"/>
              </a:rPr>
              <a:t> </a:t>
            </a:r>
            <a:r>
              <a:rPr lang="en-US" dirty="0">
                <a:solidFill>
                  <a:srgbClr val="FF0000"/>
                </a:solidFill>
                <a:latin typeface="Monaco"/>
              </a:rPr>
              <a:t>width</a:t>
            </a:r>
            <a:r>
              <a:rPr lang="en-US" dirty="0">
                <a:solidFill>
                  <a:srgbClr val="0000FF"/>
                </a:solidFill>
                <a:latin typeface="Monaco"/>
              </a:rPr>
              <a:t>=</a:t>
            </a:r>
            <a:r>
              <a:rPr lang="en-US" dirty="0">
                <a:solidFill>
                  <a:srgbClr val="A31515"/>
                </a:solidFill>
                <a:latin typeface="Monaco"/>
              </a:rPr>
              <a:t>"800"</a:t>
            </a:r>
            <a:r>
              <a:rPr lang="en-US" dirty="0">
                <a:solidFill>
                  <a:srgbClr val="0000FF"/>
                </a:solidFill>
                <a:latin typeface="Monaco"/>
              </a:rPr>
              <a:t> </a:t>
            </a:r>
            <a:r>
              <a:rPr lang="en-US" dirty="0">
                <a:solidFill>
                  <a:srgbClr val="FF0000"/>
                </a:solidFill>
                <a:latin typeface="Monaco"/>
              </a:rPr>
              <a:t>height</a:t>
            </a:r>
            <a:r>
              <a:rPr lang="en-US" dirty="0">
                <a:solidFill>
                  <a:srgbClr val="0000FF"/>
                </a:solidFill>
                <a:latin typeface="Monaco"/>
              </a:rPr>
              <a:t>=</a:t>
            </a:r>
            <a:r>
              <a:rPr lang="en-US" dirty="0">
                <a:solidFill>
                  <a:srgbClr val="A31515"/>
                </a:solidFill>
                <a:latin typeface="Monaco"/>
              </a:rPr>
              <a:t>"600"</a:t>
            </a:r>
            <a:r>
              <a:rPr lang="en-US" dirty="0">
                <a:solidFill>
                  <a:srgbClr val="0000FF"/>
                </a:solidFill>
                <a:latin typeface="Monaco"/>
              </a:rPr>
              <a:t>&gt;&lt;/canvas&gt;</a:t>
            </a:r>
            <a:endParaRPr lang="en-US" dirty="0">
              <a:solidFill>
                <a:srgbClr val="000000"/>
              </a:solidFill>
              <a:latin typeface="Monaco"/>
            </a:endParaRPr>
          </a:p>
          <a:p>
            <a:pPr marL="0" indent="0">
              <a:buNone/>
            </a:pPr>
            <a:r>
              <a:rPr lang="en-US" dirty="0">
                <a:solidFill>
                  <a:srgbClr val="0000FF"/>
                </a:solidFill>
                <a:latin typeface="Monaco"/>
              </a:rPr>
              <a:t>&lt;/div&gt;</a:t>
            </a:r>
            <a:endParaRPr lang="en-US" dirty="0">
              <a:solidFill>
                <a:srgbClr val="000000"/>
              </a:solidFill>
              <a:latin typeface="Monaco"/>
            </a:endParaRPr>
          </a:p>
          <a:p>
            <a:pPr marL="0" indent="0">
              <a:buNone/>
            </a:pPr>
            <a:r>
              <a:rPr lang="en-US" dirty="0">
                <a:solidFill>
                  <a:srgbClr val="0000FF"/>
                </a:solidFill>
                <a:latin typeface="Monaco"/>
              </a:rPr>
              <a:t>&lt;/body&gt;</a:t>
            </a:r>
            <a:endParaRPr lang="en-US" dirty="0">
              <a:solidFill>
                <a:srgbClr val="000000"/>
              </a:solidFill>
              <a:latin typeface="Monaco"/>
            </a:endParaRPr>
          </a:p>
          <a:p>
            <a:pPr marL="0" indent="0">
              <a:buNone/>
            </a:pPr>
            <a:r>
              <a:rPr lang="en-US" dirty="0">
                <a:solidFill>
                  <a:srgbClr val="0000FF"/>
                </a:solidFill>
                <a:latin typeface="Monaco"/>
              </a:rPr>
              <a:t>&lt;/html&gt;</a:t>
            </a:r>
            <a:endParaRPr lang="en-US" dirty="0"/>
          </a:p>
          <a:p>
            <a:pPr marL="0" indent="0">
              <a:buNone/>
            </a:pPr>
            <a:endParaRPr lang="en-US" dirty="0"/>
          </a:p>
        </p:txBody>
      </p:sp>
    </p:spTree>
    <p:extLst>
      <p:ext uri="{BB962C8B-B14F-4D97-AF65-F5344CB8AC3E}">
        <p14:creationId xmlns:p14="http://schemas.microsoft.com/office/powerpoint/2010/main" val="3365080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a:t>
            </a:r>
            <a:endParaRPr lang="en-US" dirty="0"/>
          </a:p>
        </p:txBody>
      </p:sp>
      <p:sp>
        <p:nvSpPr>
          <p:cNvPr id="3" name="Content Placeholder 2"/>
          <p:cNvSpPr>
            <a:spLocks noGrp="1"/>
          </p:cNvSpPr>
          <p:nvPr>
            <p:ph idx="1"/>
          </p:nvPr>
        </p:nvSpPr>
        <p:spPr/>
        <p:txBody>
          <a:bodyPr>
            <a:normAutofit/>
          </a:bodyPr>
          <a:lstStyle/>
          <a:p>
            <a:pPr marL="0" indent="0">
              <a:buNone/>
            </a:pPr>
            <a:r>
              <a:rPr lang="en-US" b="1" dirty="0"/>
              <a:t>HTML Events</a:t>
            </a:r>
          </a:p>
          <a:p>
            <a:r>
              <a:rPr lang="en-US" dirty="0"/>
              <a:t>An HTML event can be something the browser does, or something a user does</a:t>
            </a:r>
            <a:r>
              <a:rPr lang="en-US" dirty="0" smtClean="0"/>
              <a:t>.</a:t>
            </a:r>
            <a:endParaRPr lang="en-US" dirty="0"/>
          </a:p>
          <a:p>
            <a:r>
              <a:rPr lang="en-US" dirty="0"/>
              <a:t>JavaScript lets you execute code when events are detected.</a:t>
            </a:r>
          </a:p>
          <a:p>
            <a:r>
              <a:rPr lang="en-US" dirty="0"/>
              <a:t>HTML allows event handler attributes, </a:t>
            </a:r>
            <a:r>
              <a:rPr lang="en-US" b="1" dirty="0"/>
              <a:t>with JavaScript code</a:t>
            </a:r>
            <a:r>
              <a:rPr lang="en-US" dirty="0"/>
              <a:t>, to be added to HTML elements.</a:t>
            </a:r>
          </a:p>
          <a:p>
            <a:endParaRPr lang="en-US" dirty="0"/>
          </a:p>
          <a:p>
            <a:pPr marL="0" indent="0">
              <a:buNone/>
            </a:pPr>
            <a:endParaRPr lang="en-US" dirty="0"/>
          </a:p>
        </p:txBody>
      </p:sp>
    </p:spTree>
    <p:extLst>
      <p:ext uri="{BB962C8B-B14F-4D97-AF65-F5344CB8AC3E}">
        <p14:creationId xmlns:p14="http://schemas.microsoft.com/office/powerpoint/2010/main" val="1988768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DOMContentLoaded</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err="1" smtClean="0"/>
              <a:t>DOMContentLoaded</a:t>
            </a:r>
            <a:r>
              <a:rPr lang="en-US" dirty="0" smtClean="0"/>
              <a:t> event is fired when the initial HTML document has been completely loaded and parsed, without waiting for stylesheets, images, and </a:t>
            </a:r>
            <a:r>
              <a:rPr lang="en-US" dirty="0" err="1" smtClean="0"/>
              <a:t>subframes</a:t>
            </a:r>
            <a:r>
              <a:rPr lang="en-US" dirty="0" smtClean="0"/>
              <a:t> to finish loading. A very different event </a:t>
            </a:r>
            <a:r>
              <a:rPr lang="en-US" dirty="0" smtClean="0">
                <a:hlinkClick r:id="rId2"/>
              </a:rPr>
              <a:t>load</a:t>
            </a:r>
            <a:r>
              <a:rPr lang="en-US" dirty="0" smtClean="0"/>
              <a:t> should be used only to detect a fully-loaded page. It is an incredibly popular mistake to use </a:t>
            </a:r>
            <a:r>
              <a:rPr lang="en-US" dirty="0" smtClean="0">
                <a:hlinkClick r:id="rId2"/>
              </a:rPr>
              <a:t>load</a:t>
            </a:r>
            <a:r>
              <a:rPr lang="en-US" dirty="0" smtClean="0"/>
              <a:t> where </a:t>
            </a:r>
            <a:r>
              <a:rPr lang="en-US" dirty="0" err="1" smtClean="0"/>
              <a:t>DOMContentLoaded</a:t>
            </a:r>
            <a:r>
              <a:rPr lang="en-US" dirty="0" smtClean="0"/>
              <a:t> would be much more appropriate, so be cautious.</a:t>
            </a:r>
            <a:endParaRPr lang="en-US" dirty="0"/>
          </a:p>
        </p:txBody>
      </p:sp>
    </p:spTree>
    <p:extLst>
      <p:ext uri="{BB962C8B-B14F-4D97-AF65-F5344CB8AC3E}">
        <p14:creationId xmlns:p14="http://schemas.microsoft.com/office/powerpoint/2010/main" val="350972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Gopher</a:t>
            </a:r>
            <a:endParaRPr lang="en-US" dirty="0"/>
          </a:p>
        </p:txBody>
      </p:sp>
      <p:pic>
        <p:nvPicPr>
          <p:cNvPr id="2050" name="Picture 2" descr="Image result for gopher cl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69114"/>
            <a:ext cx="7086600" cy="464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270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0000"/>
                </a:solidFill>
                <a:latin typeface="Monaco"/>
              </a:rPr>
              <a:t>EventListener</a:t>
            </a:r>
            <a:endParaRPr lang="en-US" dirty="0"/>
          </a:p>
        </p:txBody>
      </p:sp>
      <p:sp>
        <p:nvSpPr>
          <p:cNvPr id="3" name="Content Placeholder 2"/>
          <p:cNvSpPr>
            <a:spLocks noGrp="1"/>
          </p:cNvSpPr>
          <p:nvPr>
            <p:ph idx="1"/>
          </p:nvPr>
        </p:nvSpPr>
        <p:spPr/>
        <p:txBody>
          <a:bodyPr>
            <a:normAutofit/>
          </a:bodyPr>
          <a:lstStyle/>
          <a:p>
            <a:r>
              <a:rPr lang="en-US" sz="1800" dirty="0" smtClean="0"/>
              <a:t>The </a:t>
            </a:r>
            <a:r>
              <a:rPr lang="en-US" sz="1800" dirty="0" err="1"/>
              <a:t>addEventListener</a:t>
            </a:r>
            <a:r>
              <a:rPr lang="en-US" sz="1800" dirty="0"/>
              <a:t>() method attaches an event handler to the specified element</a:t>
            </a:r>
            <a:r>
              <a:rPr lang="en-US" sz="1800" dirty="0" smtClean="0"/>
              <a:t>. In this example were are working with the document. When the HTML document is finished loading it will </a:t>
            </a:r>
            <a:r>
              <a:rPr lang="en-US" sz="1800" dirty="0" err="1" smtClean="0"/>
              <a:t>calle</a:t>
            </a:r>
            <a:r>
              <a:rPr lang="en-US" sz="1800" dirty="0" smtClean="0"/>
              <a:t> the function </a:t>
            </a:r>
            <a:r>
              <a:rPr lang="en-US" sz="1800" dirty="0" err="1" smtClean="0">
                <a:solidFill>
                  <a:srgbClr val="000000"/>
                </a:solidFill>
                <a:latin typeface="Monaco"/>
              </a:rPr>
              <a:t>changeCanvasColor</a:t>
            </a:r>
            <a:r>
              <a:rPr lang="en-US" sz="1800" dirty="0" smtClean="0">
                <a:solidFill>
                  <a:srgbClr val="000000"/>
                </a:solidFill>
                <a:latin typeface="Monaco"/>
              </a:rPr>
              <a:t>.</a:t>
            </a:r>
            <a:endParaRPr lang="en-US" sz="1800" dirty="0" smtClean="0">
              <a:solidFill>
                <a:srgbClr val="0000FF"/>
              </a:solidFill>
              <a:latin typeface="Monaco"/>
            </a:endParaRPr>
          </a:p>
          <a:p>
            <a:endParaRPr lang="en-US" sz="1800" dirty="0">
              <a:solidFill>
                <a:srgbClr val="0000FF"/>
              </a:solidFill>
              <a:latin typeface="Monaco"/>
            </a:endParaRPr>
          </a:p>
          <a:p>
            <a:pPr marL="0" indent="0">
              <a:buNone/>
            </a:pPr>
            <a:r>
              <a:rPr lang="en-US" sz="1800" dirty="0" err="1" smtClean="0">
                <a:solidFill>
                  <a:srgbClr val="0000FF"/>
                </a:solidFill>
                <a:latin typeface="Monaco"/>
              </a:rPr>
              <a:t>document</a:t>
            </a:r>
            <a:r>
              <a:rPr lang="en-US" sz="1800" dirty="0" err="1" smtClean="0">
                <a:solidFill>
                  <a:srgbClr val="000000"/>
                </a:solidFill>
                <a:latin typeface="Monaco"/>
              </a:rPr>
              <a:t>.addEventListener</a:t>
            </a:r>
            <a:r>
              <a:rPr lang="en-US" sz="1800" dirty="0">
                <a:solidFill>
                  <a:srgbClr val="000000"/>
                </a:solidFill>
                <a:latin typeface="Monaco"/>
              </a:rPr>
              <a:t>(</a:t>
            </a:r>
            <a:r>
              <a:rPr lang="en-US" sz="1800" dirty="0">
                <a:solidFill>
                  <a:srgbClr val="A31515"/>
                </a:solidFill>
                <a:latin typeface="Monaco"/>
              </a:rPr>
              <a:t>'</a:t>
            </a:r>
            <a:r>
              <a:rPr lang="en-US" sz="1800" dirty="0" err="1">
                <a:solidFill>
                  <a:srgbClr val="A31515"/>
                </a:solidFill>
                <a:latin typeface="Monaco"/>
              </a:rPr>
              <a:t>DOMContentLoaded</a:t>
            </a:r>
            <a:r>
              <a:rPr lang="en-US" sz="1800" dirty="0">
                <a:solidFill>
                  <a:srgbClr val="A31515"/>
                </a:solidFill>
                <a:latin typeface="Monaco"/>
              </a:rPr>
              <a:t>'</a:t>
            </a:r>
            <a:r>
              <a:rPr lang="en-US" sz="1800" dirty="0">
                <a:solidFill>
                  <a:srgbClr val="000000"/>
                </a:solidFill>
                <a:latin typeface="Monaco"/>
              </a:rPr>
              <a:t>,</a:t>
            </a:r>
            <a:r>
              <a:rPr lang="en-US" sz="1800" dirty="0" err="1">
                <a:solidFill>
                  <a:srgbClr val="000000"/>
                </a:solidFill>
                <a:latin typeface="Monaco"/>
              </a:rPr>
              <a:t>changeCanvasColor</a:t>
            </a:r>
            <a:r>
              <a:rPr lang="en-US" sz="1800" dirty="0">
                <a:solidFill>
                  <a:srgbClr val="000000"/>
                </a:solidFill>
                <a:latin typeface="Monaco"/>
              </a:rPr>
              <a:t>);</a:t>
            </a:r>
            <a:endParaRPr lang="en-US" sz="1800" dirty="0"/>
          </a:p>
        </p:txBody>
      </p:sp>
    </p:spTree>
    <p:extLst>
      <p:ext uri="{BB962C8B-B14F-4D97-AF65-F5344CB8AC3E}">
        <p14:creationId xmlns:p14="http://schemas.microsoft.com/office/powerpoint/2010/main" val="850225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canvas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err="1">
                <a:solidFill>
                  <a:srgbClr val="0000FF"/>
                </a:solidFill>
                <a:latin typeface="Monaco"/>
              </a:rPr>
              <a:t>var</a:t>
            </a:r>
            <a:r>
              <a:rPr lang="en-US" dirty="0">
                <a:solidFill>
                  <a:srgbClr val="000000"/>
                </a:solidFill>
                <a:latin typeface="Monaco"/>
              </a:rPr>
              <a:t> canvas = </a:t>
            </a:r>
            <a:r>
              <a:rPr lang="en-US" dirty="0" err="1">
                <a:solidFill>
                  <a:srgbClr val="0000FF"/>
                </a:solidFill>
                <a:latin typeface="Monaco"/>
              </a:rPr>
              <a:t>document</a:t>
            </a:r>
            <a:r>
              <a:rPr lang="en-US" dirty="0" err="1">
                <a:solidFill>
                  <a:srgbClr val="000000"/>
                </a:solidFill>
                <a:latin typeface="Monaco"/>
              </a:rPr>
              <a:t>.getElementById</a:t>
            </a:r>
            <a:r>
              <a:rPr lang="en-US" dirty="0">
                <a:solidFill>
                  <a:srgbClr val="000000"/>
                </a:solidFill>
                <a:latin typeface="Monaco"/>
              </a:rPr>
              <a:t>(</a:t>
            </a:r>
            <a:r>
              <a:rPr lang="en-US" dirty="0">
                <a:solidFill>
                  <a:srgbClr val="A31515"/>
                </a:solidFill>
                <a:latin typeface="Monaco"/>
              </a:rPr>
              <a:t>"</a:t>
            </a:r>
            <a:r>
              <a:rPr lang="en-US" dirty="0" err="1">
                <a:solidFill>
                  <a:srgbClr val="A31515"/>
                </a:solidFill>
                <a:latin typeface="Monaco"/>
              </a:rPr>
              <a:t>mycanvas</a:t>
            </a:r>
            <a:r>
              <a:rPr lang="en-US" dirty="0" smtClean="0">
                <a:solidFill>
                  <a:srgbClr val="A31515"/>
                </a:solidFill>
                <a:latin typeface="Monaco"/>
              </a:rPr>
              <a:t>"</a:t>
            </a:r>
            <a:r>
              <a:rPr lang="en-US" dirty="0" smtClean="0">
                <a:solidFill>
                  <a:srgbClr val="000000"/>
                </a:solidFill>
                <a:latin typeface="Monaco"/>
              </a:rPr>
              <a:t>);</a:t>
            </a:r>
          </a:p>
          <a:p>
            <a:pPr marL="0" indent="0">
              <a:buNone/>
            </a:pPr>
            <a:endParaRPr lang="en-US" dirty="0">
              <a:solidFill>
                <a:srgbClr val="000000"/>
              </a:solidFill>
              <a:latin typeface="Monaco"/>
            </a:endParaRPr>
          </a:p>
          <a:p>
            <a:r>
              <a:rPr lang="en-US" dirty="0"/>
              <a:t>The </a:t>
            </a:r>
            <a:r>
              <a:rPr lang="en-US" dirty="0" err="1"/>
              <a:t>getElementById</a:t>
            </a:r>
            <a:r>
              <a:rPr lang="en-US" dirty="0"/>
              <a:t>() method returns the element that has the ID attribute with the specified value.</a:t>
            </a:r>
          </a:p>
          <a:p>
            <a:r>
              <a:rPr lang="en-US" dirty="0"/>
              <a:t>This method is one of the most common methods in the HTML DOM, and is used almost every time you want to manipulate, or get info from, an element on your document.</a:t>
            </a:r>
          </a:p>
          <a:p>
            <a:r>
              <a:rPr lang="en-US" dirty="0"/>
              <a:t>Returns </a:t>
            </a:r>
            <a:r>
              <a:rPr lang="en-US" i="1" dirty="0"/>
              <a:t>null</a:t>
            </a:r>
            <a:r>
              <a:rPr lang="en-US" dirty="0"/>
              <a:t> if no elements with the specified ID exists.</a:t>
            </a:r>
          </a:p>
          <a:p>
            <a:r>
              <a:rPr lang="en-US" dirty="0"/>
              <a:t>An ID should be unique within a page. However, if more than one element with the specified ID exists, the </a:t>
            </a:r>
            <a:r>
              <a:rPr lang="en-US" dirty="0" err="1"/>
              <a:t>getElementById</a:t>
            </a:r>
            <a:r>
              <a:rPr lang="en-US" dirty="0"/>
              <a:t>() method returns the first element in the source code.</a:t>
            </a:r>
          </a:p>
          <a:p>
            <a:pPr marL="0" indent="0">
              <a:buNone/>
            </a:pPr>
            <a:endParaRPr lang="en-US" dirty="0">
              <a:solidFill>
                <a:srgbClr val="000000"/>
              </a:solidFill>
              <a:latin typeface="Monaco"/>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129966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Canvas Context</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&lt;canvas&gt; element has no drawing abilities of its own (it is only a container for graphics) - you must use a script to actually draw the graphics.</a:t>
            </a:r>
          </a:p>
          <a:p>
            <a:r>
              <a:rPr lang="en-US" dirty="0"/>
              <a:t>The </a:t>
            </a:r>
            <a:r>
              <a:rPr lang="en-US" dirty="0" err="1"/>
              <a:t>getContext</a:t>
            </a:r>
            <a:r>
              <a:rPr lang="en-US" dirty="0"/>
              <a:t>() method returns an object that provides methods and properties for drawing on the canvas.</a:t>
            </a:r>
          </a:p>
          <a:p>
            <a:r>
              <a:rPr lang="en-US" dirty="0" smtClean="0"/>
              <a:t>Currently only a 2d context is available for HTML5.</a:t>
            </a:r>
            <a:endParaRPr lang="en-US" dirty="0"/>
          </a:p>
          <a:p>
            <a:endParaRPr lang="en-US" dirty="0"/>
          </a:p>
        </p:txBody>
      </p:sp>
    </p:spTree>
    <p:extLst>
      <p:ext uri="{BB962C8B-B14F-4D97-AF65-F5344CB8AC3E}">
        <p14:creationId xmlns:p14="http://schemas.microsoft.com/office/powerpoint/2010/main" val="1750556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on the </a:t>
            </a:r>
            <a:r>
              <a:rPr lang="en-US" dirty="0" err="1" smtClean="0"/>
              <a:t>cavas</a:t>
            </a:r>
            <a:endParaRPr lang="en-US" dirty="0"/>
          </a:p>
        </p:txBody>
      </p:sp>
      <p:sp>
        <p:nvSpPr>
          <p:cNvPr id="3" name="Content Placeholder 2"/>
          <p:cNvSpPr>
            <a:spLocks noGrp="1"/>
          </p:cNvSpPr>
          <p:nvPr>
            <p:ph idx="1"/>
          </p:nvPr>
        </p:nvSpPr>
        <p:spPr/>
        <p:txBody>
          <a:bodyPr/>
          <a:lstStyle/>
          <a:p>
            <a:pPr marL="0" indent="0">
              <a:buNone/>
            </a:pPr>
            <a:r>
              <a:rPr lang="en-US" sz="2800" dirty="0" err="1">
                <a:solidFill>
                  <a:srgbClr val="000000"/>
                </a:solidFill>
                <a:latin typeface="Monaco"/>
              </a:rPr>
              <a:t>context.fillStyle</a:t>
            </a:r>
            <a:r>
              <a:rPr lang="en-US" sz="2800" dirty="0">
                <a:solidFill>
                  <a:srgbClr val="000000"/>
                </a:solidFill>
                <a:latin typeface="Monaco"/>
              </a:rPr>
              <a:t> = </a:t>
            </a:r>
            <a:r>
              <a:rPr lang="en-US" sz="2800" dirty="0">
                <a:solidFill>
                  <a:srgbClr val="A31515"/>
                </a:solidFill>
                <a:latin typeface="Monaco"/>
              </a:rPr>
              <a:t>"cyan"</a:t>
            </a:r>
            <a:r>
              <a:rPr lang="en-US" sz="2800" dirty="0">
                <a:solidFill>
                  <a:srgbClr val="000000"/>
                </a:solidFill>
                <a:latin typeface="Monaco"/>
              </a:rPr>
              <a:t>;</a:t>
            </a:r>
          </a:p>
          <a:p>
            <a:pPr marL="0" indent="0">
              <a:buNone/>
            </a:pPr>
            <a:r>
              <a:rPr lang="en-US" sz="2800" dirty="0" err="1" smtClean="0">
                <a:solidFill>
                  <a:srgbClr val="000000"/>
                </a:solidFill>
                <a:latin typeface="Monaco"/>
              </a:rPr>
              <a:t>context.fillRect</a:t>
            </a:r>
            <a:r>
              <a:rPr lang="en-US" sz="2800" dirty="0" smtClean="0">
                <a:solidFill>
                  <a:srgbClr val="000000"/>
                </a:solidFill>
                <a:latin typeface="Monaco"/>
              </a:rPr>
              <a:t>(0</a:t>
            </a:r>
            <a:r>
              <a:rPr lang="en-US" sz="2800" dirty="0">
                <a:solidFill>
                  <a:srgbClr val="000000"/>
                </a:solidFill>
                <a:latin typeface="Monaco"/>
              </a:rPr>
              <a:t>, 0, </a:t>
            </a:r>
            <a:r>
              <a:rPr lang="en-US" sz="2800" dirty="0" err="1" smtClean="0">
                <a:solidFill>
                  <a:srgbClr val="000000"/>
                </a:solidFill>
                <a:latin typeface="Monaco"/>
              </a:rPr>
              <a:t>canvas.width</a:t>
            </a:r>
            <a:r>
              <a:rPr lang="en-US" sz="2800" dirty="0" smtClean="0">
                <a:solidFill>
                  <a:srgbClr val="000000"/>
                </a:solidFill>
                <a:latin typeface="Monaco"/>
              </a:rPr>
              <a:t>, </a:t>
            </a:r>
            <a:r>
              <a:rPr lang="en-US" sz="2800" dirty="0" err="1" smtClean="0">
                <a:solidFill>
                  <a:srgbClr val="000000"/>
                </a:solidFill>
                <a:latin typeface="Monaco"/>
              </a:rPr>
              <a:t>canvas.height</a:t>
            </a:r>
            <a:r>
              <a:rPr lang="en-US" sz="2800" dirty="0" smtClean="0">
                <a:solidFill>
                  <a:srgbClr val="000000"/>
                </a:solidFill>
                <a:latin typeface="Monaco"/>
              </a:rPr>
              <a:t>);</a:t>
            </a:r>
          </a:p>
        </p:txBody>
      </p:sp>
      <p:graphicFrame>
        <p:nvGraphicFramePr>
          <p:cNvPr id="6" name="Table 5"/>
          <p:cNvGraphicFramePr>
            <a:graphicFrameLocks noGrp="1"/>
          </p:cNvGraphicFramePr>
          <p:nvPr>
            <p:extLst>
              <p:ext uri="{D42A27DB-BD31-4B8C-83A1-F6EECF244321}">
                <p14:modId xmlns:p14="http://schemas.microsoft.com/office/powerpoint/2010/main" val="3744399466"/>
              </p:ext>
            </p:extLst>
          </p:nvPr>
        </p:nvGraphicFramePr>
        <p:xfrm>
          <a:off x="457200" y="2667000"/>
          <a:ext cx="8229600" cy="128016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0">
                <a:tc>
                  <a:txBody>
                    <a:bodyPr/>
                    <a:lstStyle/>
                    <a:p>
                      <a:r>
                        <a:rPr lang="en-US" dirty="0">
                          <a:effectLst/>
                        </a:rPr>
                        <a:t>Parameter</a:t>
                      </a:r>
                    </a:p>
                  </a:txBody>
                  <a:tcPr anchor="ctr">
                    <a:lnL>
                      <a:noFill/>
                    </a:lnL>
                    <a:lnR>
                      <a:noFill/>
                    </a:lnR>
                    <a:lnT>
                      <a:noFill/>
                    </a:lnT>
                    <a:lnB>
                      <a:noFill/>
                    </a:lnB>
                  </a:tcPr>
                </a:tc>
                <a:tc>
                  <a:txBody>
                    <a:bodyPr/>
                    <a:lstStyle/>
                    <a:p>
                      <a:r>
                        <a:rPr lang="en-US" dirty="0"/>
                        <a:t>Description</a:t>
                      </a:r>
                    </a:p>
                  </a:txBody>
                  <a:tcPr anchor="ctr">
                    <a:lnL>
                      <a:noFill/>
                    </a:lnL>
                    <a:lnR>
                      <a:noFill/>
                    </a:lnR>
                    <a:lnT>
                      <a:noFill/>
                    </a:lnT>
                    <a:lnB>
                      <a:noFill/>
                    </a:lnB>
                  </a:tcPr>
                </a:tc>
                <a:tc>
                  <a:txBody>
                    <a:bodyPr/>
                    <a:lstStyle/>
                    <a:p>
                      <a:endParaRPr lang="en-US" dirty="0">
                        <a:effectLst/>
                      </a:endParaRP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en-US" i="1"/>
                        <a:t>x</a:t>
                      </a:r>
                      <a:endParaRPr lang="en-US"/>
                    </a:p>
                  </a:txBody>
                  <a:tcPr anchor="ctr">
                    <a:lnL>
                      <a:noFill/>
                    </a:lnL>
                    <a:lnR>
                      <a:noFill/>
                    </a:lnR>
                    <a:lnT>
                      <a:noFill/>
                    </a:lnT>
                    <a:lnB>
                      <a:noFill/>
                    </a:lnB>
                  </a:tcPr>
                </a:tc>
                <a:tc>
                  <a:txBody>
                    <a:bodyPr/>
                    <a:lstStyle/>
                    <a:p>
                      <a:r>
                        <a:rPr lang="en-US" dirty="0"/>
                        <a:t>The x-coordinate of the upper-left corner of the </a:t>
                      </a:r>
                      <a:r>
                        <a:rPr lang="en-US" dirty="0" smtClean="0"/>
                        <a:t>rectangle</a:t>
                      </a:r>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3415677"/>
              </p:ext>
            </p:extLst>
          </p:nvPr>
        </p:nvGraphicFramePr>
        <p:xfrm>
          <a:off x="457200" y="3825240"/>
          <a:ext cx="8229600" cy="242316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143000">
                <a:tc>
                  <a:txBody>
                    <a:bodyPr/>
                    <a:lstStyle/>
                    <a:p>
                      <a:r>
                        <a:rPr lang="en-US" i="1" dirty="0"/>
                        <a:t>y</a:t>
                      </a:r>
                      <a:endParaRPr lang="en-US" dirty="0"/>
                    </a:p>
                  </a:txBody>
                  <a:tcPr anchor="ctr">
                    <a:lnL>
                      <a:noFill/>
                    </a:lnL>
                    <a:lnR>
                      <a:noFill/>
                    </a:lnR>
                    <a:lnT>
                      <a:noFill/>
                    </a:lnT>
                    <a:lnB>
                      <a:noFill/>
                    </a:lnB>
                  </a:tcPr>
                </a:tc>
                <a:tc>
                  <a:txBody>
                    <a:bodyPr/>
                    <a:lstStyle/>
                    <a:p>
                      <a:r>
                        <a:rPr lang="en-US" dirty="0"/>
                        <a:t>The y-coordinate of the upper-left corner of the rectangle</a:t>
                      </a:r>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en-US" i="1"/>
                        <a:t>width</a:t>
                      </a:r>
                      <a:endParaRPr lang="en-US"/>
                    </a:p>
                  </a:txBody>
                  <a:tcPr anchor="ctr">
                    <a:lnL>
                      <a:noFill/>
                    </a:lnL>
                    <a:lnR>
                      <a:noFill/>
                    </a:lnR>
                    <a:lnT>
                      <a:noFill/>
                    </a:lnT>
                    <a:lnB>
                      <a:noFill/>
                    </a:lnB>
                  </a:tcPr>
                </a:tc>
                <a:tc>
                  <a:txBody>
                    <a:bodyPr/>
                    <a:lstStyle/>
                    <a:p>
                      <a:r>
                        <a:rPr lang="en-US"/>
                        <a:t>The width of the rectangle, in pixels</a:t>
                      </a:r>
                    </a:p>
                  </a:txBody>
                  <a:tcPr anchor="ctr">
                    <a:lnL>
                      <a:noFill/>
                    </a:lnL>
                    <a:lnR>
                      <a:noFill/>
                    </a:lnR>
                    <a:lnT>
                      <a:noFill/>
                    </a:lnT>
                    <a:lnB>
                      <a:noFill/>
                    </a:lnB>
                  </a:tcPr>
                </a:tc>
                <a:tc>
                  <a:txBody>
                    <a:bodyPr/>
                    <a:lstStyle/>
                    <a:p>
                      <a:endParaRPr lang="en-US"/>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en-US" i="1"/>
                        <a:t>height</a:t>
                      </a:r>
                      <a:endParaRPr lang="en-US"/>
                    </a:p>
                  </a:txBody>
                  <a:tcPr anchor="ctr">
                    <a:lnL>
                      <a:noFill/>
                    </a:lnL>
                    <a:lnR>
                      <a:noFill/>
                    </a:lnR>
                    <a:lnT>
                      <a:noFill/>
                    </a:lnT>
                    <a:lnB>
                      <a:noFill/>
                    </a:lnB>
                  </a:tcPr>
                </a:tc>
                <a:tc>
                  <a:txBody>
                    <a:bodyPr/>
                    <a:lstStyle/>
                    <a:p>
                      <a:r>
                        <a:rPr lang="en-US" dirty="0"/>
                        <a:t>The height of the rectangle, in pixels</a:t>
                      </a:r>
                    </a:p>
                  </a:txBody>
                  <a:tcPr anchor="ctr">
                    <a:lnL>
                      <a:noFill/>
                    </a:lnL>
                    <a:lnR>
                      <a:noFill/>
                    </a:lnR>
                    <a:lnT>
                      <a:noFill/>
                    </a:lnT>
                    <a:lnB>
                      <a:noFill/>
                    </a:lnB>
                  </a:tcPr>
                </a:tc>
                <a:tc>
                  <a:txBody>
                    <a:bodyPr/>
                    <a:lstStyle/>
                    <a:p>
                      <a:endParaRPr lang="en-US" dirty="0"/>
                    </a:p>
                  </a:txBody>
                  <a:tcPr>
                    <a:lnL>
                      <a:noFill/>
                    </a:lnL>
                    <a:lnT>
                      <a:noFill/>
                    </a:lnT>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20516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5400" dirty="0" smtClean="0">
                <a:hlinkClick r:id="rId2"/>
              </a:rPr>
              <a:t>http://developer.mozilla.org/en-US/docs/Web/Events</a:t>
            </a:r>
            <a:endParaRPr lang="en-US" sz="5400" dirty="0" smtClean="0"/>
          </a:p>
          <a:p>
            <a:pPr marL="0" indent="0">
              <a:buNone/>
            </a:pPr>
            <a:endParaRPr lang="en-US" sz="5400" dirty="0"/>
          </a:p>
          <a:p>
            <a:pPr marL="0" indent="0">
              <a:buNone/>
            </a:pPr>
            <a:r>
              <a:rPr lang="en-US" sz="5400" dirty="0">
                <a:hlinkClick r:id="rId3"/>
              </a:rPr>
              <a:t>http://www.w3schools.com/js/js_events.asp</a:t>
            </a:r>
            <a:endParaRPr lang="en-US" sz="54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654853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Lynx</a:t>
            </a:r>
            <a:endParaRPr lang="en-US" dirty="0"/>
          </a:p>
        </p:txBody>
      </p:sp>
      <p:pic>
        <p:nvPicPr>
          <p:cNvPr id="3074" name="Picture 2" descr="Image result for lynx browser goo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101" y="1903491"/>
            <a:ext cx="7228842"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533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Mosaic</a:t>
            </a:r>
            <a:endParaRPr lang="en-US" dirty="0"/>
          </a:p>
        </p:txBody>
      </p:sp>
      <p:pic>
        <p:nvPicPr>
          <p:cNvPr id="4098" name="Picture 2" descr="Image result for mosaic brow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6705600" cy="512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186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Netscape</a:t>
            </a:r>
            <a:endParaRPr lang="en-US" dirty="0"/>
          </a:p>
        </p:txBody>
      </p:sp>
      <p:pic>
        <p:nvPicPr>
          <p:cNvPr id="5122" name="Picture 2" descr="Image result for netsc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861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2590800"/>
            <a:ext cx="4267200" cy="1015663"/>
          </a:xfrm>
          <a:prstGeom prst="rect">
            <a:avLst/>
          </a:prstGeom>
          <a:noFill/>
        </p:spPr>
        <p:txBody>
          <a:bodyPr wrap="square" rtlCol="0">
            <a:spAutoFit/>
          </a:bodyPr>
          <a:lstStyle/>
          <a:p>
            <a:r>
              <a:rPr lang="en-US" sz="6000" dirty="0" smtClean="0"/>
              <a:t>Web Servers</a:t>
            </a:r>
            <a:endParaRPr lang="en-US" sz="6000" dirty="0"/>
          </a:p>
        </p:txBody>
      </p:sp>
    </p:spTree>
    <p:extLst>
      <p:ext uri="{BB962C8B-B14F-4D97-AF65-F5344CB8AC3E}">
        <p14:creationId xmlns:p14="http://schemas.microsoft.com/office/powerpoint/2010/main" val="2177431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 Server</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28600" y="1981200"/>
            <a:ext cx="4191000" cy="32670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715000" y="1905000"/>
            <a:ext cx="3429000" cy="3324225"/>
          </a:xfrm>
          <a:prstGeom prst="rect">
            <a:avLst/>
          </a:prstGeom>
          <a:noFill/>
          <a:ln w="9525">
            <a:noFill/>
            <a:miter lim="800000"/>
            <a:headEnd/>
            <a:tailEnd/>
          </a:ln>
        </p:spPr>
      </p:pic>
      <p:pic>
        <p:nvPicPr>
          <p:cNvPr id="12290" name="Picture 2" descr="Image result for web client ser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8329" y="5248678"/>
            <a:ext cx="3810000" cy="13430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10400" y="5334000"/>
            <a:ext cx="1256498" cy="369332"/>
          </a:xfrm>
          <a:prstGeom prst="rect">
            <a:avLst/>
          </a:prstGeom>
          <a:noFill/>
        </p:spPr>
        <p:txBody>
          <a:bodyPr wrap="none" rtlCol="0">
            <a:spAutoFit/>
          </a:bodyPr>
          <a:lstStyle/>
          <a:p>
            <a:r>
              <a:rPr lang="en-US" dirty="0" smtClean="0">
                <a:solidFill>
                  <a:prstClr val="black"/>
                </a:solidFill>
              </a:rPr>
              <a:t>Web server</a:t>
            </a:r>
          </a:p>
        </p:txBody>
      </p:sp>
      <p:sp>
        <p:nvSpPr>
          <p:cNvPr id="6" name="TextBox 5"/>
          <p:cNvSpPr txBox="1"/>
          <p:nvPr/>
        </p:nvSpPr>
        <p:spPr>
          <a:xfrm>
            <a:off x="1371600" y="5715000"/>
            <a:ext cx="2033314" cy="369332"/>
          </a:xfrm>
          <a:prstGeom prst="rect">
            <a:avLst/>
          </a:prstGeom>
          <a:noFill/>
        </p:spPr>
        <p:txBody>
          <a:bodyPr wrap="none" rtlCol="0">
            <a:spAutoFit/>
          </a:bodyPr>
          <a:lstStyle/>
          <a:p>
            <a:r>
              <a:rPr lang="en-US" dirty="0" smtClean="0">
                <a:solidFill>
                  <a:prstClr val="black"/>
                </a:solidFill>
              </a:rPr>
              <a:t>Web browser Client</a:t>
            </a:r>
            <a:endParaRPr lang="en-US" dirty="0">
              <a:solidFill>
                <a:prstClr val="black"/>
              </a:solidFill>
            </a:endParaRPr>
          </a:p>
        </p:txBody>
      </p:sp>
    </p:spTree>
    <p:extLst>
      <p:ext uri="{BB962C8B-B14F-4D97-AF65-F5344CB8AC3E}">
        <p14:creationId xmlns:p14="http://schemas.microsoft.com/office/powerpoint/2010/main" val="30051906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096000" y="2057400"/>
            <a:ext cx="2803968" cy="249796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Web Hosting</a:t>
            </a:r>
            <a:endParaRPr lang="en-US" dirty="0"/>
          </a:p>
        </p:txBody>
      </p:sp>
      <p:sp>
        <p:nvSpPr>
          <p:cNvPr id="3" name="Content Placeholder 2"/>
          <p:cNvSpPr>
            <a:spLocks noGrp="1"/>
          </p:cNvSpPr>
          <p:nvPr>
            <p:ph idx="1"/>
          </p:nvPr>
        </p:nvSpPr>
        <p:spPr/>
        <p:txBody>
          <a:bodyPr/>
          <a:lstStyle/>
          <a:p>
            <a:r>
              <a:rPr lang="en-US" dirty="0" smtClean="0"/>
              <a:t>Running a web server on your home computer.</a:t>
            </a:r>
          </a:p>
          <a:p>
            <a:pPr lvl="1"/>
            <a:r>
              <a:rPr lang="en-US" dirty="0" smtClean="0"/>
              <a:t>Web Server (such as Apache)</a:t>
            </a:r>
          </a:p>
          <a:p>
            <a:pPr lvl="1"/>
            <a:r>
              <a:rPr lang="en-US" dirty="0" smtClean="0"/>
              <a:t>Requires DMZ or Port Forwarding.</a:t>
            </a:r>
          </a:p>
          <a:p>
            <a:pPr lvl="1"/>
            <a:r>
              <a:rPr lang="en-US" dirty="0" smtClean="0"/>
              <a:t>Some providers block port 80</a:t>
            </a:r>
          </a:p>
          <a:p>
            <a:pPr lvl="1"/>
            <a:endParaRPr lang="en-US" dirty="0" smtClean="0"/>
          </a:p>
          <a:p>
            <a:r>
              <a:rPr lang="en-US" dirty="0" smtClean="0"/>
              <a:t>Using a hosting site. They have a high speed connection. And maintain the server.</a:t>
            </a:r>
          </a:p>
          <a:p>
            <a:endParaRPr lang="en-US" dirty="0"/>
          </a:p>
        </p:txBody>
      </p:sp>
    </p:spTree>
    <p:extLst>
      <p:ext uri="{BB962C8B-B14F-4D97-AF65-F5344CB8AC3E}">
        <p14:creationId xmlns:p14="http://schemas.microsoft.com/office/powerpoint/2010/main" val="232328014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1239</Words>
  <Application>Microsoft Office PowerPoint</Application>
  <PresentationFormat>On-screen Show (4:3)</PresentationFormat>
  <Paragraphs>147</Paragraphs>
  <Slides>34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Monaco</vt:lpstr>
      <vt:lpstr>Office Theme</vt:lpstr>
      <vt:lpstr>1_Office Theme</vt:lpstr>
      <vt:lpstr>Internet History</vt:lpstr>
      <vt:lpstr>HyperText System</vt:lpstr>
      <vt:lpstr>Gopher</vt:lpstr>
      <vt:lpstr>Lynx</vt:lpstr>
      <vt:lpstr>Mosaic</vt:lpstr>
      <vt:lpstr>Netscape</vt:lpstr>
      <vt:lpstr>PowerPoint Presentation</vt:lpstr>
      <vt:lpstr>Client / Server</vt:lpstr>
      <vt:lpstr>Web Hosting</vt:lpstr>
      <vt:lpstr>Domain Name Registration </vt:lpstr>
      <vt:lpstr>DNS Record Example</vt:lpstr>
      <vt:lpstr>HTML</vt:lpstr>
      <vt:lpstr>Firewall</vt:lpstr>
      <vt:lpstr>HTML5 &amp; JavaScript</vt:lpstr>
      <vt:lpstr>HTML Code</vt:lpstr>
      <vt:lpstr>&lt;!DOCTYPE html&gt; </vt:lpstr>
      <vt:lpstr>&lt;head&gt; </vt:lpstr>
      <vt:lpstr>&lt;meta charset="utf-8"&gt;</vt:lpstr>
      <vt:lpstr>&lt;body&gt;</vt:lpstr>
      <vt:lpstr>&lt;p&gt;</vt:lpstr>
      <vt:lpstr>Drawing on the screen</vt:lpstr>
      <vt:lpstr>Canvas for a game</vt:lpstr>
      <vt:lpstr>&lt;div&gt;</vt:lpstr>
      <vt:lpstr>&lt;canvas&gt;</vt:lpstr>
      <vt:lpstr>The HTML DOM (Document Object Model)</vt:lpstr>
      <vt:lpstr>DOM</vt:lpstr>
      <vt:lpstr>Drawing to the screen</vt:lpstr>
      <vt:lpstr>Events</vt:lpstr>
      <vt:lpstr>DOMContentLoaded</vt:lpstr>
      <vt:lpstr>EventListener</vt:lpstr>
      <vt:lpstr>Getting the canvas</vt:lpstr>
      <vt:lpstr>Canvas Context</vt:lpstr>
      <vt:lpstr>Drawing on the cavas</vt:lpstr>
      <vt:lpstr>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HTML5 &amp; JavaScript</dc:title>
  <dc:creator>Staff</dc:creator>
  <cp:lastModifiedBy>Staff</cp:lastModifiedBy>
  <cp:revision>21</cp:revision>
  <dcterms:created xsi:type="dcterms:W3CDTF">2017-02-03T18:04:45Z</dcterms:created>
  <dcterms:modified xsi:type="dcterms:W3CDTF">2020-01-27T17:47:23Z</dcterms:modified>
</cp:coreProperties>
</file>